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notesSlides/notesSlide41.xml" ContentType="application/vnd.openxmlformats-officedocument.presentationml.notesSlid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Default Extension="wmf" ContentType="image/x-wmf"/>
  <Override PartName="/ppt/slideLayouts/slideLayout162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Default Extension="jpeg" ContentType="image/jpeg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theme/theme14.xml" ContentType="application/vnd.openxmlformats-officedocument.theme+xml"/>
  <Override PartName="/ppt/notesSlides/notesSlide12.xml" ContentType="application/vnd.openxmlformats-officedocument.presentationml.notesSlide+xml"/>
  <Default Extension="doc" ContentType="application/msword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notesSlides/notesSlide42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Layouts/slideLayout9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4229" r:id="rId2"/>
    <p:sldMasterId id="2147484242" r:id="rId3"/>
    <p:sldMasterId id="2147484254" r:id="rId4"/>
    <p:sldMasterId id="2147484217" r:id="rId5"/>
    <p:sldMasterId id="2147483652" r:id="rId6"/>
    <p:sldMasterId id="2147483650" r:id="rId7"/>
    <p:sldMasterId id="2147483852" r:id="rId8"/>
    <p:sldMasterId id="2147483864" r:id="rId9"/>
    <p:sldMasterId id="2147483888" r:id="rId10"/>
    <p:sldMasterId id="2147483900" r:id="rId11"/>
    <p:sldMasterId id="2147483912" r:id="rId12"/>
    <p:sldMasterId id="2147483924" r:id="rId13"/>
    <p:sldMasterId id="2147484082" r:id="rId14"/>
    <p:sldMasterId id="2147484083" r:id="rId15"/>
  </p:sldMasterIdLst>
  <p:notesMasterIdLst>
    <p:notesMasterId r:id="rId64"/>
  </p:notesMasterIdLst>
  <p:handoutMasterIdLst>
    <p:handoutMasterId r:id="rId65"/>
  </p:handoutMasterIdLst>
  <p:sldIdLst>
    <p:sldId id="339" r:id="rId16"/>
    <p:sldId id="459" r:id="rId17"/>
    <p:sldId id="494" r:id="rId18"/>
    <p:sldId id="460" r:id="rId19"/>
    <p:sldId id="496" r:id="rId20"/>
    <p:sldId id="477" r:id="rId21"/>
    <p:sldId id="479" r:id="rId22"/>
    <p:sldId id="480" r:id="rId23"/>
    <p:sldId id="481" r:id="rId24"/>
    <p:sldId id="482" r:id="rId25"/>
    <p:sldId id="498" r:id="rId26"/>
    <p:sldId id="499" r:id="rId27"/>
    <p:sldId id="483" r:id="rId28"/>
    <p:sldId id="484" r:id="rId29"/>
    <p:sldId id="486" r:id="rId30"/>
    <p:sldId id="516" r:id="rId31"/>
    <p:sldId id="489" r:id="rId32"/>
    <p:sldId id="490" r:id="rId33"/>
    <p:sldId id="491" r:id="rId34"/>
    <p:sldId id="493" r:id="rId35"/>
    <p:sldId id="495" r:id="rId36"/>
    <p:sldId id="500" r:id="rId37"/>
    <p:sldId id="453" r:id="rId38"/>
    <p:sldId id="380" r:id="rId39"/>
    <p:sldId id="502" r:id="rId40"/>
    <p:sldId id="503" r:id="rId41"/>
    <p:sldId id="504" r:id="rId42"/>
    <p:sldId id="505" r:id="rId43"/>
    <p:sldId id="513" r:id="rId44"/>
    <p:sldId id="506" r:id="rId45"/>
    <p:sldId id="515" r:id="rId46"/>
    <p:sldId id="507" r:id="rId47"/>
    <p:sldId id="508" r:id="rId48"/>
    <p:sldId id="512" r:id="rId49"/>
    <p:sldId id="510" r:id="rId50"/>
    <p:sldId id="511" r:id="rId51"/>
    <p:sldId id="501" r:id="rId52"/>
    <p:sldId id="452" r:id="rId53"/>
    <p:sldId id="304" r:id="rId54"/>
    <p:sldId id="517" r:id="rId55"/>
    <p:sldId id="518" r:id="rId56"/>
    <p:sldId id="519" r:id="rId57"/>
    <p:sldId id="520" r:id="rId58"/>
    <p:sldId id="521" r:id="rId59"/>
    <p:sldId id="522" r:id="rId60"/>
    <p:sldId id="523" r:id="rId61"/>
    <p:sldId id="524" r:id="rId62"/>
    <p:sldId id="509" r:id="rId63"/>
  </p:sldIdLst>
  <p:sldSz cx="9144000" cy="6858000" type="screen4x3"/>
  <p:notesSz cx="6934200" cy="9234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E3F53D"/>
    <a:srgbClr val="FFFF00"/>
    <a:srgbClr val="006600"/>
    <a:srgbClr val="339933"/>
    <a:srgbClr val="006666"/>
    <a:srgbClr val="0000CC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078" autoAdjust="0"/>
    <p:restoredTop sz="94761" autoAdjust="0"/>
  </p:normalViewPr>
  <p:slideViewPr>
    <p:cSldViewPr>
      <p:cViewPr>
        <p:scale>
          <a:sx n="66" d="100"/>
          <a:sy n="66" d="100"/>
        </p:scale>
        <p:origin x="-174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76" y="-90"/>
      </p:cViewPr>
      <p:guideLst>
        <p:guide orient="horz" pos="2911"/>
        <p:guide pos="21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63" Type="http://schemas.openxmlformats.org/officeDocument/2006/relationships/slide" Target="slides/slide48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61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viewProps" Target="viewProps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Test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5581F6C8-E46F-42F9-A273-A41FC88801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Test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84675"/>
            <a:ext cx="5086350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DCD0B24E-44C8-4AEA-ACBE-D8885CF391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Test</a:t>
            </a:r>
          </a:p>
        </p:txBody>
      </p:sp>
      <p:sp>
        <p:nvSpPr>
          <p:cNvPr id="706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F3B2E0-6F90-46F6-93FE-5F5B24137B3A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2F6471-F9DC-495E-B601-8D1622C413FA}" type="slidenum">
              <a:rPr lang="en-US" smtClean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/>
              <a:t>14</a:t>
            </a:fld>
            <a:endParaRPr lang="en-US" smtClean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100F5E-2732-46A5-863F-A0CA4A562881}" type="slidenum">
              <a:rPr lang="en-US" smtClean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/>
              <a:t>15</a:t>
            </a:fld>
            <a:endParaRPr lang="en-US" smtClean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30CFFD-E166-4DF4-82B0-5FB7F3B51D2D}" type="slidenum">
              <a:rPr lang="en-US" smtClean="0">
                <a:latin typeface="Arial" pitchFamily="34" charset="0"/>
              </a:rPr>
              <a:pPr/>
              <a:t>16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6BFE23-A720-45B5-BE74-736FB6EB91D6}" type="slidenum">
              <a:rPr lang="en-US" smtClean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/>
              <a:t>19</a:t>
            </a:fld>
            <a:endParaRPr lang="en-US" smtClean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51E039-096C-4B42-9EA5-5C5345A666DD}" type="slidenum">
              <a:rPr lang="en-US" smtClean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/>
              <a:t>20</a:t>
            </a:fld>
            <a:endParaRPr lang="en-US" smtClean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01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Test</a:t>
            </a:r>
          </a:p>
        </p:txBody>
      </p:sp>
      <p:sp>
        <p:nvSpPr>
          <p:cNvPr id="9011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C87EB8-8526-4746-A859-593957EBB1DA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Test</a:t>
            </a:r>
          </a:p>
        </p:txBody>
      </p:sp>
      <p:sp>
        <p:nvSpPr>
          <p:cNvPr id="911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153FBD-6244-4503-AFC1-84F4BEAF965D}" type="slidenum">
              <a:rPr lang="en-US" altLang="en-US" smtClean="0"/>
              <a:pPr/>
              <a:t>24</a:t>
            </a:fld>
            <a:endParaRPr lang="en-US" altLang="en-US" smtClean="0"/>
          </a:p>
        </p:txBody>
      </p:sp>
      <p:sp>
        <p:nvSpPr>
          <p:cNvPr id="9114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4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1142" name="Header Placeholder 3"/>
          <p:cNvSpPr txBox="1">
            <a:spLocks noGrp="1"/>
          </p:cNvSpPr>
          <p:nvPr/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44" tIns="47315" rIns="94644" bIns="47315"/>
          <a:lstStyle/>
          <a:p>
            <a:pPr defTabSz="947738"/>
            <a:r>
              <a:rPr lang="en-US" altLang="en-US" sz="1200" b="0">
                <a:latin typeface="Times New Roman" pitchFamily="18" charset="0"/>
              </a:rPr>
              <a:t>Test</a:t>
            </a:r>
          </a:p>
        </p:txBody>
      </p:sp>
      <p:sp>
        <p:nvSpPr>
          <p:cNvPr id="91143" name="Slide Number Placeholder 4"/>
          <p:cNvSpPr txBox="1">
            <a:spLocks noGrp="1"/>
          </p:cNvSpPr>
          <p:nvPr/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44" tIns="47315" rIns="94644" bIns="47315" anchor="b"/>
          <a:lstStyle/>
          <a:p>
            <a:pPr algn="r" defTabSz="947738"/>
            <a:fld id="{3EC608E4-A485-4EC3-B093-A73BA540E585}" type="slidenum">
              <a:rPr lang="en-US" altLang="en-US" sz="1200" b="0">
                <a:latin typeface="Times New Roman" pitchFamily="18" charset="0"/>
              </a:rPr>
              <a:pPr algn="r" defTabSz="947738"/>
              <a:t>24</a:t>
            </a:fld>
            <a:endParaRPr lang="en-US" altLang="en-US" sz="1200" b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216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Test</a:t>
            </a:r>
          </a:p>
        </p:txBody>
      </p:sp>
      <p:sp>
        <p:nvSpPr>
          <p:cNvPr id="9216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2596A8-F30F-469A-B3FA-3B3D7147C271}" type="slidenum">
              <a:rPr lang="en-US" altLang="en-US" smtClean="0"/>
              <a:pPr/>
              <a:t>38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318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Test</a:t>
            </a:r>
          </a:p>
        </p:txBody>
      </p:sp>
      <p:sp>
        <p:nvSpPr>
          <p:cNvPr id="9318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293B39-5578-46B3-BF87-98834A778F82}" type="slidenum">
              <a:rPr lang="en-US" altLang="en-US" smtClean="0"/>
              <a:pPr/>
              <a:t>39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81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218116" name="Slide Number Placeholder 3"/>
          <p:cNvSpPr txBox="1">
            <a:spLocks noGrp="1"/>
          </p:cNvSpPr>
          <p:nvPr/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44" tIns="47315" rIns="94644" bIns="47315" anchor="b"/>
          <a:lstStyle/>
          <a:p>
            <a:pPr algn="r" defTabSz="947738"/>
            <a:fld id="{385BA5EC-6741-4C39-BB4D-7C87845E70D3}" type="slidenum">
              <a:rPr lang="en-US" sz="1200" b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 algn="r" defTabSz="947738"/>
              <a:t>40</a:t>
            </a:fld>
            <a:endParaRPr lang="en-US" sz="1200" b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0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220164" name="Slide Number Placeholder 3"/>
          <p:cNvSpPr txBox="1">
            <a:spLocks noGrp="1"/>
          </p:cNvSpPr>
          <p:nvPr/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44" tIns="47315" rIns="94644" bIns="47315" anchor="b"/>
          <a:lstStyle/>
          <a:p>
            <a:pPr algn="r" defTabSz="947738"/>
            <a:fld id="{F5F75AFB-DF37-4AB6-9134-C34C40202B05}" type="slidenum">
              <a:rPr lang="en-US" sz="1200" b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 algn="r" defTabSz="947738"/>
              <a:t>41</a:t>
            </a:fld>
            <a:endParaRPr lang="en-US" sz="1200" b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22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222212" name="Slide Number Placeholder 3"/>
          <p:cNvSpPr txBox="1">
            <a:spLocks noGrp="1"/>
          </p:cNvSpPr>
          <p:nvPr/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44" tIns="47315" rIns="94644" bIns="47315" anchor="b"/>
          <a:lstStyle/>
          <a:p>
            <a:pPr algn="r" defTabSz="947738"/>
            <a:fld id="{3BD80197-AA51-4622-9937-BE3597A8566B}" type="slidenum">
              <a:rPr lang="en-US" sz="1200" b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 algn="r" defTabSz="947738"/>
              <a:t>42</a:t>
            </a:fld>
            <a:endParaRPr lang="en-US" sz="1200" b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 txBox="1">
            <a:spLocks noGrp="1" noChangeArrowheads="1"/>
          </p:cNvSpPr>
          <p:nvPr/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44" tIns="47315" rIns="94644" bIns="47315" anchor="b"/>
          <a:lstStyle/>
          <a:p>
            <a:pPr algn="r" defTabSz="947738"/>
            <a:fld id="{2E52C45E-45AB-4249-8C06-E7984B86BFDF}" type="slidenum">
              <a:rPr lang="en-US" sz="1200" b="0">
                <a:latin typeface="Arial" pitchFamily="34" charset="0"/>
              </a:rPr>
              <a:pPr algn="r" defTabSz="947738"/>
              <a:t>43</a:t>
            </a:fld>
            <a:endParaRPr lang="en-US" sz="1200" b="0">
              <a:latin typeface="Arial" pitchFamily="34" charset="0"/>
            </a:endParaRPr>
          </a:p>
        </p:txBody>
      </p:sp>
      <p:sp>
        <p:nvSpPr>
          <p:cNvPr id="22425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8875" y="693738"/>
            <a:ext cx="4614863" cy="3462337"/>
          </a:xfrm>
          <a:ln/>
        </p:spPr>
      </p:sp>
      <p:sp>
        <p:nvSpPr>
          <p:cNvPr id="22426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2318" tIns="46159" rIns="92318" bIns="46159"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224261" name="Slide Number Placeholder 3"/>
          <p:cNvSpPr txBox="1">
            <a:spLocks noGrp="1"/>
          </p:cNvSpPr>
          <p:nvPr/>
        </p:nvSpPr>
        <p:spPr bwMode="auto">
          <a:xfrm>
            <a:off x="3927475" y="8772525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18" tIns="46159" rIns="92318" bIns="46159" anchor="b"/>
          <a:lstStyle/>
          <a:p>
            <a:pPr algn="r" defTabSz="923925"/>
            <a:fld id="{6D056A6F-8787-4C0A-9177-AA9EED19A673}" type="slidenum">
              <a:rPr lang="en-US" sz="1200">
                <a:latin typeface="Calibri" pitchFamily="34" charset="0"/>
              </a:rPr>
              <a:pPr algn="r" defTabSz="923925"/>
              <a:t>43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 txBox="1">
            <a:spLocks noGrp="1"/>
          </p:cNvSpPr>
          <p:nvPr/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44" tIns="47315" rIns="94644" bIns="47315" anchor="b"/>
          <a:lstStyle/>
          <a:p>
            <a:pPr algn="r" defTabSz="947738"/>
            <a:fld id="{9560DF0B-E441-4AED-895C-380FA6DC27AB}" type="slidenum">
              <a:rPr lang="en-US" sz="1200" b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 algn="r" defTabSz="947738"/>
              <a:t>44</a:t>
            </a:fld>
            <a:endParaRPr lang="en-US" sz="1200" b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  <p:sp>
        <p:nvSpPr>
          <p:cNvPr id="226307" name="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63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3738" y="4386263"/>
            <a:ext cx="5546725" cy="4156075"/>
          </a:xfrm>
          <a:noFill/>
          <a:ln/>
        </p:spPr>
        <p:txBody>
          <a:bodyPr/>
          <a:lstStyle/>
          <a:p>
            <a:pPr eaLnBrk="1" hangingPunct="1"/>
            <a:r>
              <a:rPr lang="en-US" sz="1600" smtClean="0">
                <a:latin typeface="Lucida Grande CE"/>
                <a:ea typeface="Lucida Grande CE"/>
                <a:cs typeface="Lucida Grande CE"/>
                <a:sym typeface="Lucida Grande CE"/>
              </a:rPr>
              <a:t>so background goes down center and signal spirals out to tracker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14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231428" name="Slide Number Placeholder 3"/>
          <p:cNvSpPr txBox="1">
            <a:spLocks noGrp="1"/>
          </p:cNvSpPr>
          <p:nvPr/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44" tIns="47315" rIns="94644" bIns="47315" anchor="b"/>
          <a:lstStyle/>
          <a:p>
            <a:pPr algn="r" defTabSz="947738"/>
            <a:fld id="{CDAF0B85-2126-425B-A803-C2323F19850F}" type="slidenum">
              <a:rPr lang="en-US" sz="1200" b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 algn="r" defTabSz="947738"/>
              <a:t>45</a:t>
            </a:fld>
            <a:endParaRPr lang="en-US" sz="1200" b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233476" name="Slide Number Placeholder 3"/>
          <p:cNvSpPr txBox="1">
            <a:spLocks noGrp="1"/>
          </p:cNvSpPr>
          <p:nvPr/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44" tIns="47315" rIns="94644" bIns="47315" anchor="b"/>
          <a:lstStyle/>
          <a:p>
            <a:pPr algn="r" defTabSz="947738"/>
            <a:fld id="{47B6DF4B-30B6-4E1D-B14D-7DD5324D859F}" type="slidenum">
              <a:rPr lang="en-US" sz="1200" b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 algn="r" defTabSz="947738"/>
              <a:t>46</a:t>
            </a:fld>
            <a:endParaRPr lang="en-US" sz="1200" b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 txBox="1">
            <a:spLocks noGrp="1"/>
          </p:cNvSpPr>
          <p:nvPr/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44" tIns="47315" rIns="94644" bIns="47315" anchor="b"/>
          <a:lstStyle/>
          <a:p>
            <a:pPr algn="r" defTabSz="947738"/>
            <a:fld id="{E535B93D-A38D-48F9-BE17-6006ACE9A2E3}" type="slidenum">
              <a:rPr lang="en-US" sz="1200" b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 algn="r" defTabSz="947738"/>
              <a:t>47</a:t>
            </a:fld>
            <a:endParaRPr lang="en-US" sz="1200" b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  <p:sp>
        <p:nvSpPr>
          <p:cNvPr id="235523" name="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3738" y="4386263"/>
            <a:ext cx="5546725" cy="4156075"/>
          </a:xfrm>
          <a:noFill/>
          <a:ln/>
        </p:spPr>
        <p:txBody>
          <a:bodyPr/>
          <a:lstStyle/>
          <a:p>
            <a:pPr eaLnBrk="1" hangingPunct="1"/>
            <a:r>
              <a:rPr lang="en-US" sz="1600" smtClean="0">
                <a:latin typeface="Lucida Grande CE"/>
                <a:ea typeface="Lucida Grande CE"/>
                <a:cs typeface="Lucida Grande CE"/>
                <a:sym typeface="Lucida Grande CE"/>
              </a:rPr>
              <a:t>in principle, we could run at project x without significant upgrades -- run longer, and can take instantaneous rates x4 higher.  So that would get about an order of magnitude right away.  Getting additional x10 is hard and requires redesign.  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Test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CD0B24E-44C8-4AEA-ACBE-D8885CF39191}" type="slidenum">
              <a:rPr lang="en-US" altLang="en-US" smtClean="0"/>
              <a:pPr>
                <a:defRPr/>
              </a:pPr>
              <a:t>48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BE025D-DB96-4821-A829-A1FC9171DC9A}" type="slidenum">
              <a:rPr lang="en-US" smtClean="0">
                <a:latin typeface="Arial" pitchFamily="34" charset="0"/>
              </a:rPr>
              <a:pPr/>
              <a:t>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927475" y="8772525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18" tIns="46159" rIns="92318" bIns="46159" anchor="b"/>
          <a:lstStyle/>
          <a:p>
            <a:pPr algn="r" defTabSz="923925"/>
            <a:fld id="{9323D08C-E93E-4FE7-80BB-C27550A15ABE}" type="slidenum">
              <a:rPr lang="en-US" sz="1200">
                <a:latin typeface="Calibri" pitchFamily="34" charset="0"/>
              </a:rPr>
              <a:pPr algn="r" defTabSz="923925"/>
              <a:t>5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3738"/>
            <a:ext cx="4614863" cy="3462337"/>
          </a:xfrm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318" tIns="46159" rIns="92318" bIns="46159"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38937B-AA1B-4FD5-9DA3-C297F902EC42}" type="slidenum">
              <a:rPr lang="en-US" smtClean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/>
              <a:t>6</a:t>
            </a:fld>
            <a:endParaRPr lang="en-US" smtClean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7B2058-8654-4BA6-AD88-239FFBDF422F}" type="slidenum">
              <a:rPr lang="en-US" smtClean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/>
              <a:t>7</a:t>
            </a:fld>
            <a:endParaRPr lang="en-US" smtClean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  <p:sp>
        <p:nvSpPr>
          <p:cNvPr id="79875" name="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3738" y="4386263"/>
            <a:ext cx="5546725" cy="4156075"/>
          </a:xfrm>
          <a:noFill/>
          <a:ln/>
        </p:spPr>
        <p:txBody>
          <a:bodyPr/>
          <a:lstStyle/>
          <a:p>
            <a:pPr eaLnBrk="1" hangingPunct="1"/>
            <a:r>
              <a:rPr lang="en-US" sz="1600" smtClean="0">
                <a:latin typeface="Lucida Grande CE"/>
                <a:ea typeface="Lucida Grande CE"/>
                <a:cs typeface="Lucida Grande CE"/>
                <a:sym typeface="Lucida Grande CE"/>
              </a:rPr>
              <a:t>76 MeV from relativistic kinematics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F7C475-087D-4F1A-9DF5-749436B9A59F}" type="slidenum">
              <a:rPr lang="en-US" smtClean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/>
              <a:t>9</a:t>
            </a:fld>
            <a:endParaRPr lang="en-US" smtClean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Hoefler Text" pitchFamily="28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AD718C-9DFA-4A0A-9280-6FAA7281629A}" type="slidenum">
              <a:rPr lang="en-US" smtClean="0">
                <a:solidFill>
                  <a:srgbClr val="43412C"/>
                </a:solidFill>
                <a:latin typeface="Hoefler Text" pitchFamily="28" charset="0"/>
                <a:ea typeface="ヒラギノ明朝 ProN W3"/>
                <a:cs typeface="ヒラギノ明朝 ProN W3"/>
                <a:sym typeface="Hoefler Text" pitchFamily="28" charset="0"/>
              </a:rPr>
              <a:pPr/>
              <a:t>10</a:t>
            </a:fld>
            <a:endParaRPr lang="en-US" smtClean="0">
              <a:solidFill>
                <a:srgbClr val="43412C"/>
              </a:solidFill>
              <a:latin typeface="Hoefler Text" pitchFamily="28" charset="0"/>
              <a:ea typeface="ヒラギノ明朝 ProN W3"/>
              <a:cs typeface="ヒラギノ明朝 ProN W3"/>
              <a:sym typeface="Hoefler Text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Master" Target="../slideMasters/slideMaster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.doc"/><Relationship Id="rId2" Type="http://schemas.openxmlformats.org/officeDocument/2006/relationships/slideMaster" Target="../slideMasters/slideMaster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png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en-US"/>
              <a:t>Chuck Ankenbrandt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BC302-8837-4F99-868B-A2AEB6276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3C3F0-DB5D-4990-B886-A16254E354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795F2-16B7-4276-A57D-D1CEE79598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12230" y="-297180"/>
            <a:ext cx="1840230" cy="6515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1540" y="-297180"/>
            <a:ext cx="5383530" cy="6515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AE4C3-BCA8-48E4-B06D-E3B02A7692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271"/>
            <a:ext cx="7772400" cy="147018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4"/>
            <a:ext cx="6400800" cy="1753077"/>
          </a:xfrm>
        </p:spPr>
        <p:txBody>
          <a:bodyPr/>
          <a:lstStyle>
            <a:lvl1pPr marL="0" indent="0" algn="ctr">
              <a:buNone/>
              <a:defRPr/>
            </a:lvl1pPr>
            <a:lvl2pPr marL="411464" indent="0" algn="ctr">
              <a:buNone/>
              <a:defRPr/>
            </a:lvl2pPr>
            <a:lvl3pPr marL="822928" indent="0" algn="ctr">
              <a:buNone/>
              <a:defRPr/>
            </a:lvl3pPr>
            <a:lvl4pPr marL="1234391" indent="0" algn="ctr">
              <a:buNone/>
              <a:defRPr/>
            </a:lvl4pPr>
            <a:lvl5pPr marL="1645854" indent="0" algn="ctr">
              <a:buNone/>
              <a:defRPr/>
            </a:lvl5pPr>
            <a:lvl6pPr marL="2057318" indent="0" algn="ctr">
              <a:buNone/>
              <a:defRPr/>
            </a:lvl6pPr>
            <a:lvl7pPr marL="2468781" indent="0" algn="ctr">
              <a:buNone/>
              <a:defRPr/>
            </a:lvl7pPr>
            <a:lvl8pPr marL="2880245" indent="0" algn="ctr">
              <a:buNone/>
              <a:defRPr/>
            </a:lvl8pPr>
            <a:lvl9pPr marL="329170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89EE2-8904-41C4-BA2B-0ECC8D33FD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7EFAB-6ACA-43D3-A611-8F06DBAACB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948" y="4406265"/>
            <a:ext cx="7772400" cy="1363028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948" y="2906078"/>
            <a:ext cx="7772400" cy="150018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1464" indent="0">
              <a:buNone/>
              <a:defRPr sz="1600"/>
            </a:lvl2pPr>
            <a:lvl3pPr marL="822928" indent="0">
              <a:buNone/>
              <a:defRPr sz="1400"/>
            </a:lvl3pPr>
            <a:lvl4pPr marL="1234391" indent="0">
              <a:buNone/>
              <a:defRPr sz="1300"/>
            </a:lvl4pPr>
            <a:lvl5pPr marL="1645854" indent="0">
              <a:buNone/>
              <a:defRPr sz="1300"/>
            </a:lvl5pPr>
            <a:lvl6pPr marL="2057318" indent="0">
              <a:buNone/>
              <a:defRPr sz="1300"/>
            </a:lvl6pPr>
            <a:lvl7pPr marL="2468781" indent="0">
              <a:buNone/>
              <a:defRPr sz="1300"/>
            </a:lvl7pPr>
            <a:lvl8pPr marL="2880245" indent="0">
              <a:buNone/>
              <a:defRPr sz="1300"/>
            </a:lvl8pPr>
            <a:lvl9pPr marL="3291708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06B11-60A6-4BE8-BFC4-584C1DB48D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540" y="1748790"/>
            <a:ext cx="1657350" cy="446913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86050" y="1748790"/>
            <a:ext cx="1657350" cy="446913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86277-6ABB-471D-9CE4-4A9D2C6815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4" y="1534478"/>
            <a:ext cx="4040505" cy="64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1464" indent="0">
              <a:buNone/>
              <a:defRPr sz="1800" b="1"/>
            </a:lvl2pPr>
            <a:lvl3pPr marL="822928" indent="0">
              <a:buNone/>
              <a:defRPr sz="1600" b="1"/>
            </a:lvl3pPr>
            <a:lvl4pPr marL="1234391" indent="0">
              <a:buNone/>
              <a:defRPr sz="1400" b="1"/>
            </a:lvl4pPr>
            <a:lvl5pPr marL="1645854" indent="0">
              <a:buNone/>
              <a:defRPr sz="1400" b="1"/>
            </a:lvl5pPr>
            <a:lvl6pPr marL="2057318" indent="0">
              <a:buNone/>
              <a:defRPr sz="1400" b="1"/>
            </a:lvl6pPr>
            <a:lvl7pPr marL="2468781" indent="0">
              <a:buNone/>
              <a:defRPr sz="1400" b="1"/>
            </a:lvl7pPr>
            <a:lvl8pPr marL="2880245" indent="0">
              <a:buNone/>
              <a:defRPr sz="1400" b="1"/>
            </a:lvl8pPr>
            <a:lvl9pPr marL="3291708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4" y="2174560"/>
            <a:ext cx="4040505" cy="395192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871" y="1534478"/>
            <a:ext cx="4041933" cy="64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1464" indent="0">
              <a:buNone/>
              <a:defRPr sz="1800" b="1"/>
            </a:lvl2pPr>
            <a:lvl3pPr marL="822928" indent="0">
              <a:buNone/>
              <a:defRPr sz="1600" b="1"/>
            </a:lvl3pPr>
            <a:lvl4pPr marL="1234391" indent="0">
              <a:buNone/>
              <a:defRPr sz="1400" b="1"/>
            </a:lvl4pPr>
            <a:lvl5pPr marL="1645854" indent="0">
              <a:buNone/>
              <a:defRPr sz="1400" b="1"/>
            </a:lvl5pPr>
            <a:lvl6pPr marL="2057318" indent="0">
              <a:buNone/>
              <a:defRPr sz="1400" b="1"/>
            </a:lvl6pPr>
            <a:lvl7pPr marL="2468781" indent="0">
              <a:buNone/>
              <a:defRPr sz="1400" b="1"/>
            </a:lvl7pPr>
            <a:lvl8pPr marL="2880245" indent="0">
              <a:buNone/>
              <a:defRPr sz="1400" b="1"/>
            </a:lvl8pPr>
            <a:lvl9pPr marL="3291708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871" y="2174560"/>
            <a:ext cx="4041933" cy="395192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31ED0-B5B1-4DEE-B1E7-2502BFB4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433AE-94E5-45E0-A4F7-3FC1285F6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D94F6-F290-42C6-8A6E-AA8B5F7ABB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2896"/>
            <a:ext cx="3008948" cy="116157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733" y="272892"/>
            <a:ext cx="5112068" cy="5853588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4469"/>
            <a:ext cx="3008948" cy="4692015"/>
          </a:xfrm>
        </p:spPr>
        <p:txBody>
          <a:bodyPr/>
          <a:lstStyle>
            <a:lvl1pPr marL="0" indent="0">
              <a:buNone/>
              <a:defRPr sz="1300"/>
            </a:lvl1pPr>
            <a:lvl2pPr marL="411464" indent="0">
              <a:buNone/>
              <a:defRPr sz="1100"/>
            </a:lvl2pPr>
            <a:lvl3pPr marL="822928" indent="0">
              <a:buNone/>
              <a:defRPr sz="900"/>
            </a:lvl3pPr>
            <a:lvl4pPr marL="1234391" indent="0">
              <a:buNone/>
              <a:defRPr sz="800"/>
            </a:lvl4pPr>
            <a:lvl5pPr marL="1645854" indent="0">
              <a:buNone/>
              <a:defRPr sz="800"/>
            </a:lvl5pPr>
            <a:lvl6pPr marL="2057318" indent="0">
              <a:buNone/>
              <a:defRPr sz="800"/>
            </a:lvl6pPr>
            <a:lvl7pPr marL="2468781" indent="0">
              <a:buNone/>
              <a:defRPr sz="800"/>
            </a:lvl7pPr>
            <a:lvl8pPr marL="2880245" indent="0">
              <a:buNone/>
              <a:defRPr sz="800"/>
            </a:lvl8pPr>
            <a:lvl9pPr marL="329170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A53F9-8110-495B-ADE3-04F1D8A8AE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87284-E835-47D6-95B8-07E8C10F83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653" y="4800600"/>
            <a:ext cx="5486400" cy="56721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653" y="612934"/>
            <a:ext cx="5486400" cy="4114800"/>
          </a:xfrm>
        </p:spPr>
        <p:txBody>
          <a:bodyPr/>
          <a:lstStyle>
            <a:lvl1pPr marL="0" indent="0">
              <a:buNone/>
              <a:defRPr sz="2900"/>
            </a:lvl1pPr>
            <a:lvl2pPr marL="411464" indent="0">
              <a:buNone/>
              <a:defRPr sz="2500"/>
            </a:lvl2pPr>
            <a:lvl3pPr marL="822928" indent="0">
              <a:buNone/>
              <a:defRPr sz="2200"/>
            </a:lvl3pPr>
            <a:lvl4pPr marL="1234391" indent="0">
              <a:buNone/>
              <a:defRPr sz="1800"/>
            </a:lvl4pPr>
            <a:lvl5pPr marL="1645854" indent="0">
              <a:buNone/>
              <a:defRPr sz="1800"/>
            </a:lvl5pPr>
            <a:lvl6pPr marL="2057318" indent="0">
              <a:buNone/>
              <a:defRPr sz="1800"/>
            </a:lvl6pPr>
            <a:lvl7pPr marL="2468781" indent="0">
              <a:buNone/>
              <a:defRPr sz="1800"/>
            </a:lvl7pPr>
            <a:lvl8pPr marL="2880245" indent="0">
              <a:buNone/>
              <a:defRPr sz="1800"/>
            </a:lvl8pPr>
            <a:lvl9pPr marL="3291708" indent="0">
              <a:buNone/>
              <a:defRPr sz="1800"/>
            </a:lvl9pPr>
          </a:lstStyle>
          <a:p>
            <a:pPr lvl="0"/>
            <a:endParaRPr lang="en-US" noProof="0">
              <a:sym typeface="Times New Roman" pitchFamily="-1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653" y="5367814"/>
            <a:ext cx="5486400" cy="804386"/>
          </a:xfrm>
        </p:spPr>
        <p:txBody>
          <a:bodyPr/>
          <a:lstStyle>
            <a:lvl1pPr marL="0" indent="0">
              <a:buNone/>
              <a:defRPr sz="1300"/>
            </a:lvl1pPr>
            <a:lvl2pPr marL="411464" indent="0">
              <a:buNone/>
              <a:defRPr sz="1100"/>
            </a:lvl2pPr>
            <a:lvl3pPr marL="822928" indent="0">
              <a:buNone/>
              <a:defRPr sz="900"/>
            </a:lvl3pPr>
            <a:lvl4pPr marL="1234391" indent="0">
              <a:buNone/>
              <a:defRPr sz="800"/>
            </a:lvl4pPr>
            <a:lvl5pPr marL="1645854" indent="0">
              <a:buNone/>
              <a:defRPr sz="800"/>
            </a:lvl5pPr>
            <a:lvl6pPr marL="2057318" indent="0">
              <a:buNone/>
              <a:defRPr sz="800"/>
            </a:lvl6pPr>
            <a:lvl7pPr marL="2468781" indent="0">
              <a:buNone/>
              <a:defRPr sz="800"/>
            </a:lvl7pPr>
            <a:lvl8pPr marL="2880245" indent="0">
              <a:buNone/>
              <a:defRPr sz="800"/>
            </a:lvl8pPr>
            <a:lvl9pPr marL="329170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93CAC-8572-41FA-BCAA-CF2E7E7750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E5F62-963A-4F58-958C-02CEEEBAF0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3750" y="-400050"/>
            <a:ext cx="2077403" cy="6617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1540" y="-400050"/>
            <a:ext cx="6095048" cy="6617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A4DE2-6FFC-499E-A9CF-32FB281734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en-US"/>
              <a:t>Chuck Ankenbrandt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3AE94-E2DC-43F8-9080-8DAFDA0FFC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January 9, 2009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3779C-2604-4247-8815-EBCC0405EA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</a:t>
            </a:r>
            <a:r>
              <a:rPr lang="en-US" err="1"/>
              <a:t>Ankenbrandt</a:t>
            </a:r>
            <a:r>
              <a:rPr lang="en-US"/>
              <a:t>                 </a:t>
            </a:r>
            <a:r>
              <a:rPr lang="en-US" err="1"/>
              <a:t>Muons</a:t>
            </a:r>
            <a:r>
              <a:rPr lang="en-US"/>
              <a:t>, Inc. and </a:t>
            </a:r>
            <a:r>
              <a:rPr lang="en-US" err="1"/>
              <a:t>Fermilab</a:t>
            </a:r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CF4B3-3B41-4FDB-8302-B50E68A32C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856F3-04A5-48F5-9BBA-E41F33FA9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8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DD2D6-322E-457E-981E-9D53A6E2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C5963-BAAC-4BC8-A816-CEB0DF2762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3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3BE1A-681B-464D-9C9F-D050F81B5F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9D3F6-B1C3-4451-AE6B-2C7D6AE057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C3ED4-062B-4099-B2B1-B9F7538C00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45044-97CD-454B-9510-6CC04D6B68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F1FB9-5D1E-43EE-ADD5-E5774077F3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3B55B-1825-4D0F-A6D3-3770090BDD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685800" y="6372225"/>
            <a:ext cx="7772400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81000" y="6553200"/>
            <a:ext cx="167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5800" y="303213"/>
            <a:ext cx="685800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50000"/>
              </a:lnSpc>
              <a:spcBef>
                <a:spcPct val="50000"/>
              </a:spcBef>
              <a:defRPr/>
            </a:pPr>
            <a:endParaRPr lang="en-US" sz="4800">
              <a:solidFill>
                <a:srgbClr val="000000"/>
              </a:solidFill>
              <a:latin typeface="FermiLgo" pitchFamily="2" charset="0"/>
            </a:endParaRP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defRPr/>
            </a:pPr>
            <a:endParaRPr lang="en-US" sz="4800">
              <a:solidFill>
                <a:srgbClr val="000000"/>
              </a:solidFill>
              <a:latin typeface="FermiLgo" pitchFamily="2" charset="0"/>
            </a:endParaRPr>
          </a:p>
        </p:txBody>
      </p:sp>
      <p:graphicFrame>
        <p:nvGraphicFramePr>
          <p:cNvPr id="8" name="Object 10"/>
          <p:cNvGraphicFramePr>
            <a:graphicFrameLocks noChangeAspect="1"/>
          </p:cNvGraphicFramePr>
          <p:nvPr/>
        </p:nvGraphicFramePr>
        <p:xfrm>
          <a:off x="8001000" y="152400"/>
          <a:ext cx="568325" cy="609600"/>
        </p:xfrm>
        <a:graphic>
          <a:graphicData uri="http://schemas.openxmlformats.org/presentationml/2006/ole">
            <p:oleObj spid="_x0000_s236546" name="Document" r:id="rId3" imgW="393192" imgH="420624" progId="Word.Document.8">
              <p:embed/>
            </p:oleObj>
          </a:graphicData>
        </a:graphic>
      </p:graphicFrame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76200"/>
            <a:ext cx="1143000" cy="6572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1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Times" pitchFamily="28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D2048-C693-4848-85CD-7266D33484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31A0D-FBE8-41F7-B400-5A947CD6FE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800100"/>
            <a:ext cx="3810000" cy="5448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0100"/>
            <a:ext cx="3810000" cy="5448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27D37-30DB-493D-B0F3-FA49DF4F76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FED6D-1432-465C-A1CF-40FD87DB47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A8943-F338-448A-A48B-E5D957BDF1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93F6F-E3F3-4001-A09E-27C0630AE4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F95C9-6E3C-480F-88F3-CD3B5FEC02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B0804-E957-42EC-BBA8-53CB9F7859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C9F3C-6263-4B88-A5CD-6D744D3DE9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FE425-E981-490F-A482-BED4EA6AA0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685800" y="6372225"/>
            <a:ext cx="7772400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81000" y="6553200"/>
            <a:ext cx="167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5800" y="303213"/>
            <a:ext cx="685800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50000"/>
              </a:lnSpc>
              <a:spcBef>
                <a:spcPct val="50000"/>
              </a:spcBef>
              <a:defRPr/>
            </a:pPr>
            <a:endParaRPr lang="en-US" sz="4800">
              <a:solidFill>
                <a:srgbClr val="000000"/>
              </a:solidFill>
              <a:latin typeface="FermiLgo" pitchFamily="2" charset="0"/>
            </a:endParaRP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defRPr/>
            </a:pPr>
            <a:endParaRPr lang="en-US" sz="4800">
              <a:solidFill>
                <a:srgbClr val="000000"/>
              </a:solidFill>
              <a:latin typeface="FermiLgo" pitchFamily="2" charset="0"/>
            </a:endParaRPr>
          </a:p>
        </p:txBody>
      </p:sp>
      <p:graphicFrame>
        <p:nvGraphicFramePr>
          <p:cNvPr id="8" name="Object 10"/>
          <p:cNvGraphicFramePr>
            <a:graphicFrameLocks noChangeAspect="1"/>
          </p:cNvGraphicFramePr>
          <p:nvPr/>
        </p:nvGraphicFramePr>
        <p:xfrm>
          <a:off x="8001000" y="152400"/>
          <a:ext cx="568325" cy="609600"/>
        </p:xfrm>
        <a:graphic>
          <a:graphicData uri="http://schemas.openxmlformats.org/presentationml/2006/ole">
            <p:oleObj spid="_x0000_s237570" name="Document" r:id="rId3" imgW="393192" imgH="420624" progId="Word.Document.8">
              <p:embed/>
            </p:oleObj>
          </a:graphicData>
        </a:graphic>
      </p:graphicFrame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76200"/>
            <a:ext cx="1143000" cy="6572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1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Times" pitchFamily="28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AA0D6-6B7F-47FF-9640-83046D9022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3DF10-A6FF-4785-9C11-CC97E40704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800100"/>
            <a:ext cx="3810000" cy="5448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0100"/>
            <a:ext cx="3810000" cy="5448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CD64A-D1E9-42F3-A760-E61A29E73E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C6BAA-63D0-41B7-B637-D2F98567CB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4B327-F003-44D8-8CDC-2E1AA0E1D2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FA5B5-BBA4-4551-AF6F-A4167BD0C7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54286-CFF0-4CA6-9E2B-A3522C5083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0128E-D75E-4F8A-BF23-0A20389C7C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4AA33-A9F7-432B-BD3C-0AB29D2FDC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A5710-1B66-4C64-88CF-C29D5849D9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6D87131-D012-41E1-825D-225F2945D4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B76D9E4-FB19-4BBD-A308-3F3B10F475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3D4A30-C9C0-4571-A822-FDAACF5EF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508401-04FE-4C87-BC76-0C843121C5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16D6046-AA7F-414D-95A9-3A79DA1F5B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C58112-86F8-4CE3-81CD-41956E7184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01A49E-054C-443A-8E0D-70D2009E8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03422F-EC2F-47BC-876D-C0DF46864A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82B85A-3BAC-427E-95CB-499D50E1F2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8F05C3-A33A-42C2-A414-007EF05CDD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320675"/>
            <a:ext cx="2057400" cy="6446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320675"/>
            <a:ext cx="6019800" cy="6446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EE41C2-D890-4C28-A992-25678C1071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DCF0C5A-B2F6-49F1-96F6-0829FB5B03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96D5AD-63CC-43F4-80BC-C0F471D869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0FBFBC-5517-480D-BC26-C97DD52A0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2175" y="1749425"/>
            <a:ext cx="3603625" cy="4468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49425"/>
            <a:ext cx="3603625" cy="4468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BCD1F4-E957-42D5-A174-A73F5C5BA4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193E8F-A26A-4505-93D5-45A297179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64EA17A-824B-4264-B32C-28A01631F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D7C877-3861-4AC8-8A65-311C8A8D0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5ECE37-670A-49A9-9C7D-5272831D36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7DC08C8-1CBD-43E2-BEF5-8FE7B48F7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1D7643-42A4-4A00-AAF2-34CBE1713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11913" y="-296863"/>
            <a:ext cx="1839912" cy="65151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2175" y="-296863"/>
            <a:ext cx="5367338" cy="65151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6D83B3B-B9C1-47D3-B00E-28AD0E101A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February 4, 2009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A573F-78BE-4051-BBB1-B7AA8A8906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</a:t>
            </a:r>
            <a:r>
              <a:rPr lang="en-US" err="1"/>
              <a:t>Ankenbrandt</a:t>
            </a:r>
            <a:r>
              <a:rPr lang="en-US"/>
              <a:t>                 </a:t>
            </a:r>
            <a:r>
              <a:rPr lang="en-US" err="1"/>
              <a:t>Muons</a:t>
            </a:r>
            <a:r>
              <a:rPr lang="en-US"/>
              <a:t>, Inc. and </a:t>
            </a:r>
            <a:r>
              <a:rPr lang="en-US" err="1"/>
              <a:t>Fermilab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591CDAA-1216-4358-B914-881E2E2567A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Chuck Ankenbrandt                         Muon Collider Design Workshop</a:t>
            </a: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E9E0C-2618-4AFB-8AA5-E967830D95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125B8-0212-4487-B1D8-C2FA909AFF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0429-49E8-4EA7-9D12-1E57CE140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E1D50-228C-4AFF-B680-4B1F4486E8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8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31EB-1540-4841-94FC-B66FE1147E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F4582-D587-4577-BFE4-B80DB5430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A10D1-A757-484F-9783-816225ADF4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659E3-6F56-4827-9D15-14E621F3E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2599F-E70A-4461-A0DB-E8FC3AED0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85600-5D49-43F9-B39E-71C35C7637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65D38-1A9E-4CBC-96E4-E92680843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37EA0-9104-4BE9-A924-253B1DBA7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EDC02-26EA-4115-9045-471920AE7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5B3A-284F-4CEC-A074-B7C84D245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8D94C-B9D9-4CF7-AF27-16E6C06C85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0EAB2-6DAC-4F28-83A1-6F7D55BACB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8D6D9-0732-4208-B37A-59C14C725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8334-28BD-4C46-AD25-1D174D1E1C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22362-42C4-4506-BAFD-6809FBE11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FE23A-E8BA-4966-91FD-06557029D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FCFF2-0103-4A75-A094-4901854458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CF788-E2A8-40C7-9FBD-E6DB100913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16469-5DF8-4237-A5B1-105D8B45C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AFF69-D065-4CC6-9E48-98C54C3CA0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BADC7-6360-4A42-99C1-D06B088F2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238CB-15A3-4DC3-A9A0-3680674B8D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3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E7F1B-08A6-493A-916A-99FCE30E53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268"/>
            <a:ext cx="7772400" cy="147018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3077"/>
          </a:xfrm>
          <a:prstGeom prst="rect">
            <a:avLst/>
          </a:prstGeom>
        </p:spPr>
        <p:txBody>
          <a:bodyPr vert="horz" lIns="82295" tIns="41148" rIns="82295" bIns="41148"/>
          <a:lstStyle>
            <a:lvl1pPr marL="0" indent="0" algn="ctr">
              <a:buNone/>
              <a:defRPr/>
            </a:lvl1pPr>
            <a:lvl2pPr marL="411476" indent="0" algn="ctr">
              <a:buNone/>
              <a:defRPr/>
            </a:lvl2pPr>
            <a:lvl3pPr marL="822952" indent="0" algn="ctr">
              <a:buNone/>
              <a:defRPr/>
            </a:lvl3pPr>
            <a:lvl4pPr marL="1234427" indent="0" algn="ctr">
              <a:buNone/>
              <a:defRPr/>
            </a:lvl4pPr>
            <a:lvl5pPr marL="1645904" indent="0" algn="ctr">
              <a:buNone/>
              <a:defRPr/>
            </a:lvl5pPr>
            <a:lvl6pPr marL="2057379" indent="0" algn="ctr">
              <a:buNone/>
              <a:defRPr/>
            </a:lvl6pPr>
            <a:lvl7pPr marL="2468856" indent="0" algn="ctr">
              <a:buNone/>
              <a:defRPr/>
            </a:lvl7pPr>
            <a:lvl8pPr marL="2880331" indent="0" algn="ctr">
              <a:buNone/>
              <a:defRPr/>
            </a:lvl8pPr>
            <a:lvl9pPr marL="3291807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F38FD-1240-4E02-8465-56E6CB752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horz" lIns="82295" tIns="41148" rIns="82295" bIns="4114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1A351-454E-4575-B2A4-BDA3D3B1E0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948" y="4406265"/>
            <a:ext cx="7772400" cy="1363028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948" y="2906078"/>
            <a:ext cx="7772400" cy="1500188"/>
          </a:xfrm>
          <a:prstGeom prst="rect">
            <a:avLst/>
          </a:prstGeom>
        </p:spPr>
        <p:txBody>
          <a:bodyPr vert="horz" lIns="82295" tIns="41148" rIns="82295" bIns="41148" anchor="b"/>
          <a:lstStyle>
            <a:lvl1pPr marL="0" indent="0">
              <a:buNone/>
              <a:defRPr sz="1800"/>
            </a:lvl1pPr>
            <a:lvl2pPr marL="411476" indent="0">
              <a:buNone/>
              <a:defRPr sz="1600"/>
            </a:lvl2pPr>
            <a:lvl3pPr marL="822952" indent="0">
              <a:buNone/>
              <a:defRPr sz="1400"/>
            </a:lvl3pPr>
            <a:lvl4pPr marL="1234427" indent="0">
              <a:buNone/>
              <a:defRPr sz="1300"/>
            </a:lvl4pPr>
            <a:lvl5pPr marL="1645904" indent="0">
              <a:buNone/>
              <a:defRPr sz="1300"/>
            </a:lvl5pPr>
            <a:lvl6pPr marL="2057379" indent="0">
              <a:buNone/>
              <a:defRPr sz="1300"/>
            </a:lvl6pPr>
            <a:lvl7pPr marL="2468856" indent="0">
              <a:buNone/>
              <a:defRPr sz="1300"/>
            </a:lvl7pPr>
            <a:lvl8pPr marL="2880331" indent="0">
              <a:buNone/>
              <a:defRPr sz="1300"/>
            </a:lvl8pPr>
            <a:lvl9pPr marL="3291807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ACC5D-E156-4BF7-9A6D-845B32179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46220" cy="4526280"/>
          </a:xfrm>
          <a:prstGeom prst="rect">
            <a:avLst/>
          </a:prstGeom>
        </p:spPr>
        <p:txBody>
          <a:bodyPr vert="horz" lIns="82295" tIns="41148" rIns="82295" bIns="41148"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1600200"/>
            <a:ext cx="4046220" cy="4526280"/>
          </a:xfrm>
          <a:prstGeom prst="rect">
            <a:avLst/>
          </a:prstGeom>
        </p:spPr>
        <p:txBody>
          <a:bodyPr vert="horz" lIns="82295" tIns="41148" rIns="82295" bIns="41148"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2973C-4DD2-46FD-B11D-AFF6060F54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4478"/>
            <a:ext cx="4040505" cy="640080"/>
          </a:xfrm>
          <a:prstGeom prst="rect">
            <a:avLst/>
          </a:prstGeom>
        </p:spPr>
        <p:txBody>
          <a:bodyPr vert="horz" lIns="82295" tIns="41148" rIns="82295" bIns="41148" anchor="b"/>
          <a:lstStyle>
            <a:lvl1pPr marL="0" indent="0">
              <a:buNone/>
              <a:defRPr sz="2200" b="1"/>
            </a:lvl1pPr>
            <a:lvl2pPr marL="411476" indent="0">
              <a:buNone/>
              <a:defRPr sz="1800" b="1"/>
            </a:lvl2pPr>
            <a:lvl3pPr marL="822952" indent="0">
              <a:buNone/>
              <a:defRPr sz="1600" b="1"/>
            </a:lvl3pPr>
            <a:lvl4pPr marL="1234427" indent="0">
              <a:buNone/>
              <a:defRPr sz="1400" b="1"/>
            </a:lvl4pPr>
            <a:lvl5pPr marL="1645904" indent="0">
              <a:buNone/>
              <a:defRPr sz="1400" b="1"/>
            </a:lvl5pPr>
            <a:lvl6pPr marL="2057379" indent="0">
              <a:buNone/>
              <a:defRPr sz="1400" b="1"/>
            </a:lvl6pPr>
            <a:lvl7pPr marL="2468856" indent="0">
              <a:buNone/>
              <a:defRPr sz="1400" b="1"/>
            </a:lvl7pPr>
            <a:lvl8pPr marL="2880331" indent="0">
              <a:buNone/>
              <a:defRPr sz="1400" b="1"/>
            </a:lvl8pPr>
            <a:lvl9pPr marL="3291807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559"/>
            <a:ext cx="4040505" cy="3951923"/>
          </a:xfrm>
          <a:prstGeom prst="rect">
            <a:avLst/>
          </a:prstGeom>
        </p:spPr>
        <p:txBody>
          <a:bodyPr vert="horz" lIns="82295" tIns="41148" rIns="82295" bIns="41148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868" y="1534478"/>
            <a:ext cx="4041933" cy="640080"/>
          </a:xfrm>
          <a:prstGeom prst="rect">
            <a:avLst/>
          </a:prstGeom>
        </p:spPr>
        <p:txBody>
          <a:bodyPr vert="horz" lIns="82295" tIns="41148" rIns="82295" bIns="41148" anchor="b"/>
          <a:lstStyle>
            <a:lvl1pPr marL="0" indent="0">
              <a:buNone/>
              <a:defRPr sz="2200" b="1"/>
            </a:lvl1pPr>
            <a:lvl2pPr marL="411476" indent="0">
              <a:buNone/>
              <a:defRPr sz="1800" b="1"/>
            </a:lvl2pPr>
            <a:lvl3pPr marL="822952" indent="0">
              <a:buNone/>
              <a:defRPr sz="1600" b="1"/>
            </a:lvl3pPr>
            <a:lvl4pPr marL="1234427" indent="0">
              <a:buNone/>
              <a:defRPr sz="1400" b="1"/>
            </a:lvl4pPr>
            <a:lvl5pPr marL="1645904" indent="0">
              <a:buNone/>
              <a:defRPr sz="1400" b="1"/>
            </a:lvl5pPr>
            <a:lvl6pPr marL="2057379" indent="0">
              <a:buNone/>
              <a:defRPr sz="1400" b="1"/>
            </a:lvl6pPr>
            <a:lvl7pPr marL="2468856" indent="0">
              <a:buNone/>
              <a:defRPr sz="1400" b="1"/>
            </a:lvl7pPr>
            <a:lvl8pPr marL="2880331" indent="0">
              <a:buNone/>
              <a:defRPr sz="1400" b="1"/>
            </a:lvl8pPr>
            <a:lvl9pPr marL="3291807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868" y="2174559"/>
            <a:ext cx="4041933" cy="3951923"/>
          </a:xfrm>
          <a:prstGeom prst="rect">
            <a:avLst/>
          </a:prstGeom>
        </p:spPr>
        <p:txBody>
          <a:bodyPr vert="horz" lIns="82295" tIns="41148" rIns="82295" bIns="41148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3FAA3-D123-4B89-A361-75F3C5EA32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50093-33D0-40AF-BEE5-C3AA4F2E1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0D7A9-F692-41D2-B025-95A61787DF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2893"/>
            <a:ext cx="3008948" cy="116157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733" y="272892"/>
            <a:ext cx="5112068" cy="5853588"/>
          </a:xfrm>
          <a:prstGeom prst="rect">
            <a:avLst/>
          </a:prstGeom>
        </p:spPr>
        <p:txBody>
          <a:bodyPr vert="horz" lIns="82295" tIns="41148" rIns="82295" bIns="41148"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4466"/>
            <a:ext cx="3008948" cy="4692015"/>
          </a:xfrm>
          <a:prstGeom prst="rect">
            <a:avLst/>
          </a:prstGeom>
        </p:spPr>
        <p:txBody>
          <a:bodyPr vert="horz" lIns="82295" tIns="41148" rIns="82295" bIns="41148"/>
          <a:lstStyle>
            <a:lvl1pPr marL="0" indent="0">
              <a:buNone/>
              <a:defRPr sz="1300"/>
            </a:lvl1pPr>
            <a:lvl2pPr marL="411476" indent="0">
              <a:buNone/>
              <a:defRPr sz="1100"/>
            </a:lvl2pPr>
            <a:lvl3pPr marL="822952" indent="0">
              <a:buNone/>
              <a:defRPr sz="900"/>
            </a:lvl3pPr>
            <a:lvl4pPr marL="1234427" indent="0">
              <a:buNone/>
              <a:defRPr sz="800"/>
            </a:lvl4pPr>
            <a:lvl5pPr marL="1645904" indent="0">
              <a:buNone/>
              <a:defRPr sz="800"/>
            </a:lvl5pPr>
            <a:lvl6pPr marL="2057379" indent="0">
              <a:buNone/>
              <a:defRPr sz="800"/>
            </a:lvl6pPr>
            <a:lvl7pPr marL="2468856" indent="0">
              <a:buNone/>
              <a:defRPr sz="800"/>
            </a:lvl7pPr>
            <a:lvl8pPr marL="2880331" indent="0">
              <a:buNone/>
              <a:defRPr sz="800"/>
            </a:lvl8pPr>
            <a:lvl9pPr marL="329180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70E03-2C63-4431-B655-610F52F57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653" y="4800600"/>
            <a:ext cx="5486400" cy="56721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653" y="612934"/>
            <a:ext cx="5486400" cy="4114800"/>
          </a:xfrm>
          <a:prstGeom prst="rect">
            <a:avLst/>
          </a:prstGeom>
        </p:spPr>
        <p:txBody>
          <a:bodyPr vert="horz" lIns="82295" tIns="41148" rIns="82295" bIns="41148"/>
          <a:lstStyle>
            <a:lvl1pPr marL="0" indent="0">
              <a:buNone/>
              <a:defRPr sz="2900"/>
            </a:lvl1pPr>
            <a:lvl2pPr marL="411476" indent="0">
              <a:buNone/>
              <a:defRPr sz="2500"/>
            </a:lvl2pPr>
            <a:lvl3pPr marL="822952" indent="0">
              <a:buNone/>
              <a:defRPr sz="2200"/>
            </a:lvl3pPr>
            <a:lvl4pPr marL="1234427" indent="0">
              <a:buNone/>
              <a:defRPr sz="1800"/>
            </a:lvl4pPr>
            <a:lvl5pPr marL="1645904" indent="0">
              <a:buNone/>
              <a:defRPr sz="1800"/>
            </a:lvl5pPr>
            <a:lvl6pPr marL="2057379" indent="0">
              <a:buNone/>
              <a:defRPr sz="1800"/>
            </a:lvl6pPr>
            <a:lvl7pPr marL="2468856" indent="0">
              <a:buNone/>
              <a:defRPr sz="1800"/>
            </a:lvl7pPr>
            <a:lvl8pPr marL="2880331" indent="0">
              <a:buNone/>
              <a:defRPr sz="1800"/>
            </a:lvl8pPr>
            <a:lvl9pPr marL="3291807" indent="0">
              <a:buNone/>
              <a:defRPr sz="1800"/>
            </a:lvl9pPr>
          </a:lstStyle>
          <a:p>
            <a:pPr lvl="0"/>
            <a:endParaRPr lang="en-US" noProof="0">
              <a:sym typeface="Hoefler Text" pitchFamily="-1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653" y="5367814"/>
            <a:ext cx="5486400" cy="804386"/>
          </a:xfrm>
          <a:prstGeom prst="rect">
            <a:avLst/>
          </a:prstGeom>
        </p:spPr>
        <p:txBody>
          <a:bodyPr vert="horz" lIns="82295" tIns="41148" rIns="82295" bIns="41148"/>
          <a:lstStyle>
            <a:lvl1pPr marL="0" indent="0">
              <a:buNone/>
              <a:defRPr sz="1300"/>
            </a:lvl1pPr>
            <a:lvl2pPr marL="411476" indent="0">
              <a:buNone/>
              <a:defRPr sz="1100"/>
            </a:lvl2pPr>
            <a:lvl3pPr marL="822952" indent="0">
              <a:buNone/>
              <a:defRPr sz="900"/>
            </a:lvl3pPr>
            <a:lvl4pPr marL="1234427" indent="0">
              <a:buNone/>
              <a:defRPr sz="800"/>
            </a:lvl4pPr>
            <a:lvl5pPr marL="1645904" indent="0">
              <a:buNone/>
              <a:defRPr sz="800"/>
            </a:lvl5pPr>
            <a:lvl6pPr marL="2057379" indent="0">
              <a:buNone/>
              <a:defRPr sz="800"/>
            </a:lvl6pPr>
            <a:lvl7pPr marL="2468856" indent="0">
              <a:buNone/>
              <a:defRPr sz="800"/>
            </a:lvl7pPr>
            <a:lvl8pPr marL="2880331" indent="0">
              <a:buNone/>
              <a:defRPr sz="800"/>
            </a:lvl8pPr>
            <a:lvl9pPr marL="329180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7174C-C0F7-421B-9C6C-29738FF7F1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 lIns="82295" tIns="41148" rIns="82295" bIns="4114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9ADE4-4F0F-4069-9F11-B16E6A1F82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670EE-4B5B-44C2-97A6-4E0966C50F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320040"/>
            <a:ext cx="2057400" cy="64465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320040"/>
            <a:ext cx="6035040" cy="6446520"/>
          </a:xfrm>
          <a:prstGeom prst="rect">
            <a:avLst/>
          </a:prstGeom>
        </p:spPr>
        <p:txBody>
          <a:bodyPr vert="eaVert" lIns="82295" tIns="41148" rIns="82295" bIns="4114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6CD22-3747-4605-A95B-DD9302D554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269"/>
            <a:ext cx="7772400" cy="147018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3077"/>
          </a:xfrm>
        </p:spPr>
        <p:txBody>
          <a:bodyPr/>
          <a:lstStyle>
            <a:lvl1pPr marL="0" indent="0" algn="ctr">
              <a:buNone/>
              <a:defRPr/>
            </a:lvl1pPr>
            <a:lvl2pPr marL="411472" indent="0" algn="ctr">
              <a:buNone/>
              <a:defRPr/>
            </a:lvl2pPr>
            <a:lvl3pPr marL="822944" indent="0" algn="ctr">
              <a:buNone/>
              <a:defRPr/>
            </a:lvl3pPr>
            <a:lvl4pPr marL="1234415" indent="0" algn="ctr">
              <a:buNone/>
              <a:defRPr/>
            </a:lvl4pPr>
            <a:lvl5pPr marL="1645888" indent="0" algn="ctr">
              <a:buNone/>
              <a:defRPr/>
            </a:lvl5pPr>
            <a:lvl6pPr marL="2057359" indent="0" algn="ctr">
              <a:buNone/>
              <a:defRPr/>
            </a:lvl6pPr>
            <a:lvl7pPr marL="2468831" indent="0" algn="ctr">
              <a:buNone/>
              <a:defRPr/>
            </a:lvl7pPr>
            <a:lvl8pPr marL="2880302" indent="0" algn="ctr">
              <a:buNone/>
              <a:defRPr/>
            </a:lvl8pPr>
            <a:lvl9pPr marL="3291774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C59C6-2C00-47F7-80CC-87C6496F90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A120C-0B02-421C-B722-ACA0902172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948" y="4406265"/>
            <a:ext cx="7772400" cy="1363028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948" y="2906078"/>
            <a:ext cx="7772400" cy="150018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1472" indent="0">
              <a:buNone/>
              <a:defRPr sz="1600"/>
            </a:lvl2pPr>
            <a:lvl3pPr marL="822944" indent="0">
              <a:buNone/>
              <a:defRPr sz="1400"/>
            </a:lvl3pPr>
            <a:lvl4pPr marL="1234415" indent="0">
              <a:buNone/>
              <a:defRPr sz="1300"/>
            </a:lvl4pPr>
            <a:lvl5pPr marL="1645888" indent="0">
              <a:buNone/>
              <a:defRPr sz="1300"/>
            </a:lvl5pPr>
            <a:lvl6pPr marL="2057359" indent="0">
              <a:buNone/>
              <a:defRPr sz="1300"/>
            </a:lvl6pPr>
            <a:lvl7pPr marL="2468831" indent="0">
              <a:buNone/>
              <a:defRPr sz="1300"/>
            </a:lvl7pPr>
            <a:lvl8pPr marL="2880302" indent="0">
              <a:buNone/>
              <a:defRPr sz="1300"/>
            </a:lvl8pPr>
            <a:lvl9pPr marL="3291774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5FF94-D868-4EEA-9672-88E442253E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540" y="1748790"/>
            <a:ext cx="3611880" cy="446913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1748790"/>
            <a:ext cx="3611880" cy="446913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62A0D-E38B-4B70-B018-AC8FAAA1D2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4478"/>
            <a:ext cx="4040505" cy="64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1472" indent="0">
              <a:buNone/>
              <a:defRPr sz="1800" b="1"/>
            </a:lvl2pPr>
            <a:lvl3pPr marL="822944" indent="0">
              <a:buNone/>
              <a:defRPr sz="1600" b="1"/>
            </a:lvl3pPr>
            <a:lvl4pPr marL="1234415" indent="0">
              <a:buNone/>
              <a:defRPr sz="1400" b="1"/>
            </a:lvl4pPr>
            <a:lvl5pPr marL="1645888" indent="0">
              <a:buNone/>
              <a:defRPr sz="1400" b="1"/>
            </a:lvl5pPr>
            <a:lvl6pPr marL="2057359" indent="0">
              <a:buNone/>
              <a:defRPr sz="1400" b="1"/>
            </a:lvl6pPr>
            <a:lvl7pPr marL="2468831" indent="0">
              <a:buNone/>
              <a:defRPr sz="1400" b="1"/>
            </a:lvl7pPr>
            <a:lvl8pPr marL="2880302" indent="0">
              <a:buNone/>
              <a:defRPr sz="1400" b="1"/>
            </a:lvl8pPr>
            <a:lvl9pPr marL="3291774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560"/>
            <a:ext cx="4040505" cy="395192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869" y="1534478"/>
            <a:ext cx="4041933" cy="64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1472" indent="0">
              <a:buNone/>
              <a:defRPr sz="1800" b="1"/>
            </a:lvl2pPr>
            <a:lvl3pPr marL="822944" indent="0">
              <a:buNone/>
              <a:defRPr sz="1600" b="1"/>
            </a:lvl3pPr>
            <a:lvl4pPr marL="1234415" indent="0">
              <a:buNone/>
              <a:defRPr sz="1400" b="1"/>
            </a:lvl4pPr>
            <a:lvl5pPr marL="1645888" indent="0">
              <a:buNone/>
              <a:defRPr sz="1400" b="1"/>
            </a:lvl5pPr>
            <a:lvl6pPr marL="2057359" indent="0">
              <a:buNone/>
              <a:defRPr sz="1400" b="1"/>
            </a:lvl6pPr>
            <a:lvl7pPr marL="2468831" indent="0">
              <a:buNone/>
              <a:defRPr sz="1400" b="1"/>
            </a:lvl7pPr>
            <a:lvl8pPr marL="2880302" indent="0">
              <a:buNone/>
              <a:defRPr sz="1400" b="1"/>
            </a:lvl8pPr>
            <a:lvl9pPr marL="3291774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869" y="2174560"/>
            <a:ext cx="4041933" cy="395192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3EEA0-15FB-45FB-9B44-F8EB028234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CCFE4-1EE6-43F8-8F68-D49762673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959A3-E590-4EC9-B858-AFF69207F1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2894"/>
            <a:ext cx="3008948" cy="116157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733" y="272892"/>
            <a:ext cx="5112068" cy="5853588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4467"/>
            <a:ext cx="3008948" cy="4692015"/>
          </a:xfrm>
        </p:spPr>
        <p:txBody>
          <a:bodyPr/>
          <a:lstStyle>
            <a:lvl1pPr marL="0" indent="0">
              <a:buNone/>
              <a:defRPr sz="1300"/>
            </a:lvl1pPr>
            <a:lvl2pPr marL="411472" indent="0">
              <a:buNone/>
              <a:defRPr sz="1100"/>
            </a:lvl2pPr>
            <a:lvl3pPr marL="822944" indent="0">
              <a:buNone/>
              <a:defRPr sz="900"/>
            </a:lvl3pPr>
            <a:lvl4pPr marL="1234415" indent="0">
              <a:buNone/>
              <a:defRPr sz="800"/>
            </a:lvl4pPr>
            <a:lvl5pPr marL="1645888" indent="0">
              <a:buNone/>
              <a:defRPr sz="800"/>
            </a:lvl5pPr>
            <a:lvl6pPr marL="2057359" indent="0">
              <a:buNone/>
              <a:defRPr sz="800"/>
            </a:lvl6pPr>
            <a:lvl7pPr marL="2468831" indent="0">
              <a:buNone/>
              <a:defRPr sz="800"/>
            </a:lvl7pPr>
            <a:lvl8pPr marL="2880302" indent="0">
              <a:buNone/>
              <a:defRPr sz="800"/>
            </a:lvl8pPr>
            <a:lvl9pPr marL="329177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071BE-FDA2-4428-9E65-A4999AF98A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653" y="4800600"/>
            <a:ext cx="5486400" cy="56721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653" y="612934"/>
            <a:ext cx="5486400" cy="4114800"/>
          </a:xfrm>
        </p:spPr>
        <p:txBody>
          <a:bodyPr/>
          <a:lstStyle>
            <a:lvl1pPr marL="0" indent="0">
              <a:buNone/>
              <a:defRPr sz="2900"/>
            </a:lvl1pPr>
            <a:lvl2pPr marL="411472" indent="0">
              <a:buNone/>
              <a:defRPr sz="2500"/>
            </a:lvl2pPr>
            <a:lvl3pPr marL="822944" indent="0">
              <a:buNone/>
              <a:defRPr sz="2200"/>
            </a:lvl3pPr>
            <a:lvl4pPr marL="1234415" indent="0">
              <a:buNone/>
              <a:defRPr sz="1800"/>
            </a:lvl4pPr>
            <a:lvl5pPr marL="1645888" indent="0">
              <a:buNone/>
              <a:defRPr sz="1800"/>
            </a:lvl5pPr>
            <a:lvl6pPr marL="2057359" indent="0">
              <a:buNone/>
              <a:defRPr sz="1800"/>
            </a:lvl6pPr>
            <a:lvl7pPr marL="2468831" indent="0">
              <a:buNone/>
              <a:defRPr sz="1800"/>
            </a:lvl7pPr>
            <a:lvl8pPr marL="2880302" indent="0">
              <a:buNone/>
              <a:defRPr sz="1800"/>
            </a:lvl8pPr>
            <a:lvl9pPr marL="3291774" indent="0">
              <a:buNone/>
              <a:defRPr sz="1800"/>
            </a:lvl9pPr>
          </a:lstStyle>
          <a:p>
            <a:pPr lvl="0"/>
            <a:endParaRPr lang="en-US" noProof="0">
              <a:sym typeface="Arial" pitchFamily="-1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653" y="5367814"/>
            <a:ext cx="5486400" cy="804386"/>
          </a:xfrm>
        </p:spPr>
        <p:txBody>
          <a:bodyPr/>
          <a:lstStyle>
            <a:lvl1pPr marL="0" indent="0">
              <a:buNone/>
              <a:defRPr sz="1300"/>
            </a:lvl1pPr>
            <a:lvl2pPr marL="411472" indent="0">
              <a:buNone/>
              <a:defRPr sz="1100"/>
            </a:lvl2pPr>
            <a:lvl3pPr marL="822944" indent="0">
              <a:buNone/>
              <a:defRPr sz="900"/>
            </a:lvl3pPr>
            <a:lvl4pPr marL="1234415" indent="0">
              <a:buNone/>
              <a:defRPr sz="800"/>
            </a:lvl4pPr>
            <a:lvl5pPr marL="1645888" indent="0">
              <a:buNone/>
              <a:defRPr sz="800"/>
            </a:lvl5pPr>
            <a:lvl6pPr marL="2057359" indent="0">
              <a:buNone/>
              <a:defRPr sz="800"/>
            </a:lvl6pPr>
            <a:lvl7pPr marL="2468831" indent="0">
              <a:buNone/>
              <a:defRPr sz="800"/>
            </a:lvl7pPr>
            <a:lvl8pPr marL="2880302" indent="0">
              <a:buNone/>
              <a:defRPr sz="800"/>
            </a:lvl8pPr>
            <a:lvl9pPr marL="329177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8BF2A-2970-436A-8A3E-468567CC47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0"/>
            <a:ext cx="662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Title</a:t>
            </a:r>
          </a:p>
        </p:txBody>
      </p:sp>
      <p:sp>
        <p:nvSpPr>
          <p:cNvPr id="8195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8591CDAA-1216-4358-B914-881E2E2567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685800" y="914400"/>
            <a:ext cx="7772400" cy="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ill Sans" pitchFamily="34" charset="0"/>
            </a:endParaRPr>
          </a:p>
        </p:txBody>
      </p:sp>
      <p:pic>
        <p:nvPicPr>
          <p:cNvPr id="8199" name="Picture 24" descr="flogo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305800" y="0"/>
            <a:ext cx="83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2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09800" y="64770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  <p:grpSp>
        <p:nvGrpSpPr>
          <p:cNvPr id="16" name="Group 33"/>
          <p:cNvGrpSpPr>
            <a:grpSpLocks/>
          </p:cNvGrpSpPr>
          <p:nvPr userDrawn="1"/>
        </p:nvGrpSpPr>
        <p:grpSpPr bwMode="auto">
          <a:xfrm>
            <a:off x="0" y="0"/>
            <a:ext cx="1905000" cy="838200"/>
            <a:chOff x="3840" y="3216"/>
            <a:chExt cx="1440" cy="624"/>
          </a:xfrm>
        </p:grpSpPr>
        <p:grpSp>
          <p:nvGrpSpPr>
            <p:cNvPr id="17" name="Group 34"/>
            <p:cNvGrpSpPr>
              <a:grpSpLocks/>
            </p:cNvGrpSpPr>
            <p:nvPr/>
          </p:nvGrpSpPr>
          <p:grpSpPr bwMode="auto">
            <a:xfrm>
              <a:off x="3840" y="3216"/>
              <a:ext cx="336" cy="624"/>
              <a:chOff x="1152" y="288"/>
              <a:chExt cx="960" cy="1872"/>
            </a:xfrm>
          </p:grpSpPr>
          <p:sp>
            <p:nvSpPr>
              <p:cNvPr id="19" name="Oval 35"/>
              <p:cNvSpPr>
                <a:spLocks noChangeArrowheads="1"/>
              </p:cNvSpPr>
              <p:nvPr/>
            </p:nvSpPr>
            <p:spPr bwMode="auto">
              <a:xfrm>
                <a:off x="1152" y="1488"/>
                <a:ext cx="960" cy="67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Oval 36"/>
              <p:cNvSpPr>
                <a:spLocks noChangeArrowheads="1"/>
              </p:cNvSpPr>
              <p:nvPr/>
            </p:nvSpPr>
            <p:spPr bwMode="auto">
              <a:xfrm>
                <a:off x="1152" y="288"/>
                <a:ext cx="960" cy="67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Rectangle 37"/>
              <p:cNvSpPr>
                <a:spLocks noChangeAspect="1" noChangeArrowheads="1"/>
              </p:cNvSpPr>
              <p:nvPr/>
            </p:nvSpPr>
            <p:spPr bwMode="auto">
              <a:xfrm>
                <a:off x="1152" y="624"/>
                <a:ext cx="960" cy="1200"/>
              </a:xfrm>
              <a:prstGeom prst="rect">
                <a:avLst/>
              </a:prstGeom>
              <a:solidFill>
                <a:schemeClr val="accent2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WordArt 38"/>
              <p:cNvSpPr>
                <a:spLocks noChangeAspect="1" noChangeArrowheads="1" noChangeShapeType="1" noTextEdit="1"/>
              </p:cNvSpPr>
              <p:nvPr/>
            </p:nvSpPr>
            <p:spPr bwMode="auto">
              <a:xfrm>
                <a:off x="1392" y="768"/>
                <a:ext cx="494" cy="100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2833"/>
                  </a:avLst>
                </a:prstTxWarp>
              </a:bodyPr>
              <a:lstStyle/>
              <a:p>
                <a:r>
                  <a:rPr lang="en-US" sz="5400" b="1" i="1" kern="10">
                    <a:ln w="19050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Symbol"/>
                  </a:rPr>
                  <a:t>m</a:t>
                </a:r>
              </a:p>
            </p:txBody>
          </p:sp>
        </p:grpSp>
        <p:sp>
          <p:nvSpPr>
            <p:cNvPr id="18" name="Text Box 39"/>
            <p:cNvSpPr txBox="1">
              <a:spLocks noChangeArrowheads="1"/>
            </p:cNvSpPr>
            <p:nvPr/>
          </p:nvSpPr>
          <p:spPr bwMode="auto">
            <a:xfrm>
              <a:off x="4274" y="3360"/>
              <a:ext cx="1006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i="1">
                  <a:solidFill>
                    <a:schemeClr val="accent2"/>
                  </a:solidFill>
                  <a:latin typeface="Times New Roman" pitchFamily="18" charset="0"/>
                </a:rPr>
                <a:t>Muons, Inc.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6" r:id="rId3"/>
    <p:sldLayoutId id="2147484092" r:id="rId4"/>
    <p:sldLayoutId id="2147484091" r:id="rId5"/>
    <p:sldLayoutId id="2147484090" r:id="rId6"/>
    <p:sldLayoutId id="2147484089" r:id="rId7"/>
    <p:sldLayoutId id="2147484088" r:id="rId8"/>
    <p:sldLayoutId id="2147484087" r:id="rId9"/>
    <p:sldLayoutId id="2147484086" r:id="rId10"/>
    <p:sldLayoutId id="2147484085" r:id="rId11"/>
    <p:sldLayoutId id="2147484084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Symbol" pitchFamily="18" charset="2"/>
        <a:buChar char="·"/>
        <a:defRPr sz="2400">
          <a:solidFill>
            <a:srgbClr val="0000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000">
          <a:solidFill>
            <a:srgbClr val="0066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2175" y="1749425"/>
            <a:ext cx="3451225" cy="44688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square" lIns="45716" tIns="45716" rIns="45716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Times New Roman" pitchFamily="-12" charset="0"/>
              </a:rPr>
              <a:t>Click to edit Master text styles</a:t>
            </a:r>
          </a:p>
          <a:p>
            <a:pPr lvl="1"/>
            <a:r>
              <a:rPr lang="en-US">
                <a:sym typeface="Times New Roman" pitchFamily="-12" charset="0"/>
              </a:rPr>
              <a:t>Second level</a:t>
            </a:r>
          </a:p>
          <a:p>
            <a:pPr lvl="2"/>
            <a:r>
              <a:rPr lang="en-US">
                <a:sym typeface="Times New Roman" pitchFamily="-12" charset="0"/>
              </a:rPr>
              <a:t>Third level</a:t>
            </a:r>
          </a:p>
          <a:p>
            <a:pPr lvl="3"/>
            <a:r>
              <a:rPr lang="en-US">
                <a:sym typeface="Times New Roman" pitchFamily="-12" charset="0"/>
              </a:rPr>
              <a:t>Fourth level</a:t>
            </a:r>
          </a:p>
          <a:p>
            <a:pPr lvl="4"/>
            <a:r>
              <a:rPr lang="en-US">
                <a:sym typeface="Times New Roman" pitchFamily="-12" charset="0"/>
              </a:rPr>
              <a:t>Fifth level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39913" y="-400050"/>
            <a:ext cx="7361237" cy="1393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pitchFamily="-12" charset="0"/>
              </a:rPr>
              <a:t>Click to edit Master title style</a:t>
            </a:r>
          </a:p>
        </p:txBody>
      </p:sp>
      <p:sp>
        <p:nvSpPr>
          <p:cNvPr id="512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none" lIns="82292" tIns="41148" rIns="82292" bIns="41148" numCol="1" anchor="ctr" anchorCtr="0" compatLnSpc="1">
            <a:prstTxWarp prst="textNoShape">
              <a:avLst/>
            </a:prstTxWarp>
          </a:bodyPr>
          <a:lstStyle>
            <a:lvl1pPr algn="ctr">
              <a:tabLst>
                <a:tab pos="251450" algn="l"/>
                <a:tab pos="502900" algn="l"/>
                <a:tab pos="754350" algn="l"/>
                <a:tab pos="1005800" algn="l"/>
                <a:tab pos="1245820" algn="l"/>
                <a:tab pos="1497270" algn="l"/>
                <a:tab pos="1748722" algn="l"/>
                <a:tab pos="2000170" algn="l"/>
                <a:tab pos="2251621" algn="l"/>
                <a:tab pos="2503070" algn="l"/>
                <a:tab pos="2754518" algn="l"/>
                <a:tab pos="3005970" algn="l"/>
              </a:tabLst>
              <a:defRPr sz="1600">
                <a:solidFill>
                  <a:srgbClr val="43412C"/>
                </a:solidFill>
                <a:latin typeface="+mj-lt"/>
                <a:ea typeface="Arial" pitchFamily="-12" charset="0"/>
                <a:cs typeface="Arial" pitchFamily="-12" charset="0"/>
                <a:sym typeface="Arial" pitchFamily="-12" charset="0"/>
              </a:defRPr>
            </a:lvl1pPr>
          </a:lstStyle>
          <a:p>
            <a:pPr>
              <a:defRPr/>
            </a:pPr>
            <a:fld id="{6481CB98-77B4-471C-9EC4-B194991558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6" r:id="rId2"/>
    <p:sldLayoutId id="2147484155" r:id="rId3"/>
    <p:sldLayoutId id="2147484154" r:id="rId4"/>
    <p:sldLayoutId id="2147484153" r:id="rId5"/>
    <p:sldLayoutId id="2147484152" r:id="rId6"/>
    <p:sldLayoutId id="2147484151" r:id="rId7"/>
    <p:sldLayoutId id="2147484150" r:id="rId8"/>
    <p:sldLayoutId id="2147484149" r:id="rId9"/>
    <p:sldLayoutId id="2147484148" r:id="rId10"/>
    <p:sldLayoutId id="2147484147" r:id="rId11"/>
  </p:sldLayoutIdLst>
  <p:transition spd="med"/>
  <p:hf hdr="0" dt="0"/>
  <p:txStyles>
    <p:titleStyle>
      <a:lvl1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2pPr>
      <a:lvl3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3pPr>
      <a:lvl4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4pPr>
      <a:lvl5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5pPr>
      <a:lvl6pPr marL="411464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6pPr>
      <a:lvl7pPr marL="822928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7pPr>
      <a:lvl8pPr marL="1234391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8pPr>
      <a:lvl9pPr marL="1645854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9pPr>
    </p:titleStyle>
    <p:bodyStyle>
      <a:lvl1pPr marL="446088" indent="-298450" algn="l" rtl="0" eaLnBrk="0" fontAlgn="base" hangingPunct="0">
        <a:spcBef>
          <a:spcPts val="3063"/>
        </a:spcBef>
        <a:spcAft>
          <a:spcPct val="0"/>
        </a:spcAft>
        <a:buSzPct val="125000"/>
        <a:buFont typeface="Times New Roman" pitchFamily="18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1pPr>
      <a:lvl2pPr marL="835025" indent="-298450" algn="l" rtl="0" eaLnBrk="0" fontAlgn="base" hangingPunct="0">
        <a:spcBef>
          <a:spcPts val="3063"/>
        </a:spcBef>
        <a:spcAft>
          <a:spcPct val="0"/>
        </a:spcAft>
        <a:buSzPct val="125000"/>
        <a:buFont typeface="Times New Roman" pitchFamily="18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2pPr>
      <a:lvl3pPr marL="1223963" indent="-298450" algn="l" rtl="0" eaLnBrk="0" fontAlgn="base" hangingPunct="0">
        <a:spcBef>
          <a:spcPts val="3063"/>
        </a:spcBef>
        <a:spcAft>
          <a:spcPct val="0"/>
        </a:spcAft>
        <a:buSzPct val="125000"/>
        <a:buFont typeface="Times New Roman" pitchFamily="18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3pPr>
      <a:lvl4pPr marL="1624013" indent="-298450" algn="l" rtl="0" eaLnBrk="0" fontAlgn="base" hangingPunct="0">
        <a:spcBef>
          <a:spcPts val="3063"/>
        </a:spcBef>
        <a:spcAft>
          <a:spcPct val="0"/>
        </a:spcAft>
        <a:buSzPct val="125000"/>
        <a:buFont typeface="Times New Roman" pitchFamily="18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4pPr>
      <a:lvl5pPr marL="2024063" indent="-298450" algn="l" rtl="0" eaLnBrk="0" fontAlgn="base" hangingPunct="0">
        <a:spcBef>
          <a:spcPts val="3063"/>
        </a:spcBef>
        <a:spcAft>
          <a:spcPct val="0"/>
        </a:spcAft>
        <a:buSzPct val="125000"/>
        <a:buFont typeface="Times New Roman" pitchFamily="18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5pPr>
      <a:lvl6pPr marL="2435922" indent="-298597" algn="l" rtl="0" fontAlgn="base">
        <a:spcBef>
          <a:spcPts val="3060"/>
        </a:spcBef>
        <a:spcAft>
          <a:spcPct val="0"/>
        </a:spcAft>
        <a:buSzPct val="125000"/>
        <a:buFont typeface="Times New Roman" pitchFamily="-12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Times New Roman" pitchFamily="-12" charset="0"/>
        </a:defRPr>
      </a:lvl6pPr>
      <a:lvl7pPr marL="2847386" indent="-298597" algn="l" rtl="0" fontAlgn="base">
        <a:spcBef>
          <a:spcPts val="3060"/>
        </a:spcBef>
        <a:spcAft>
          <a:spcPct val="0"/>
        </a:spcAft>
        <a:buSzPct val="125000"/>
        <a:buFont typeface="Times New Roman" pitchFamily="-12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Times New Roman" pitchFamily="-12" charset="0"/>
        </a:defRPr>
      </a:lvl7pPr>
      <a:lvl8pPr marL="3258849" indent="-298597" algn="l" rtl="0" fontAlgn="base">
        <a:spcBef>
          <a:spcPts val="3060"/>
        </a:spcBef>
        <a:spcAft>
          <a:spcPct val="0"/>
        </a:spcAft>
        <a:buSzPct val="125000"/>
        <a:buFont typeface="Times New Roman" pitchFamily="-12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Times New Roman" pitchFamily="-12" charset="0"/>
        </a:defRPr>
      </a:lvl8pPr>
      <a:lvl9pPr marL="3670313" indent="-298597" algn="l" rtl="0" fontAlgn="base">
        <a:spcBef>
          <a:spcPts val="3060"/>
        </a:spcBef>
        <a:spcAft>
          <a:spcPct val="0"/>
        </a:spcAft>
        <a:buSzPct val="125000"/>
        <a:buFont typeface="Times New Roman" pitchFamily="-12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Times New Roman" pitchFamily="-12" charset="0"/>
        </a:defRPr>
      </a:lvl9pPr>
    </p:bodyStyle>
    <p:otherStyle>
      <a:defPPr>
        <a:defRPr lang="en-US"/>
      </a:defPPr>
      <a:lvl1pPr marL="0" algn="l" defTabSz="4114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64" algn="l" defTabSz="4114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28" algn="l" defTabSz="4114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391" algn="l" defTabSz="4114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854" algn="l" defTabSz="4114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318" algn="l" defTabSz="4114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781" algn="l" defTabSz="4114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245" algn="l" defTabSz="4114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91708" algn="l" defTabSz="4114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0"/>
            <a:ext cx="662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Title</a:t>
            </a:r>
          </a:p>
        </p:txBody>
      </p:sp>
      <p:sp>
        <p:nvSpPr>
          <p:cNvPr id="15363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December 9, 2008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496F8D83-C69A-49AF-88C9-7DC1FD34EA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685800" y="914400"/>
            <a:ext cx="7772400" cy="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Gill Sans" pitchFamily="34" charset="0"/>
            </a:endParaRPr>
          </a:p>
        </p:txBody>
      </p:sp>
      <p:pic>
        <p:nvPicPr>
          <p:cNvPr id="15367" name="Picture 24" descr="flogo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305800" y="0"/>
            <a:ext cx="83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2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09800" y="64770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Chuck Ankenbrandt                         Muon Collider Design Workshop</a:t>
            </a:r>
          </a:p>
        </p:txBody>
      </p:sp>
      <p:grpSp>
        <p:nvGrpSpPr>
          <p:cNvPr id="15369" name="Group 30"/>
          <p:cNvGrpSpPr>
            <a:grpSpLocks/>
          </p:cNvGrpSpPr>
          <p:nvPr userDrawn="1"/>
        </p:nvGrpSpPr>
        <p:grpSpPr bwMode="auto">
          <a:xfrm>
            <a:off x="0" y="0"/>
            <a:ext cx="1828800" cy="838200"/>
            <a:chOff x="3840" y="3216"/>
            <a:chExt cx="1440" cy="624"/>
          </a:xfrm>
        </p:grpSpPr>
        <p:grpSp>
          <p:nvGrpSpPr>
            <p:cNvPr id="15370" name="Group 31"/>
            <p:cNvGrpSpPr>
              <a:grpSpLocks/>
            </p:cNvGrpSpPr>
            <p:nvPr/>
          </p:nvGrpSpPr>
          <p:grpSpPr bwMode="auto">
            <a:xfrm>
              <a:off x="3840" y="3216"/>
              <a:ext cx="336" cy="624"/>
              <a:chOff x="1152" y="288"/>
              <a:chExt cx="960" cy="1872"/>
            </a:xfrm>
          </p:grpSpPr>
          <p:sp>
            <p:nvSpPr>
              <p:cNvPr id="1056" name="Oval 32"/>
              <p:cNvSpPr>
                <a:spLocks noChangeArrowheads="1"/>
              </p:cNvSpPr>
              <p:nvPr/>
            </p:nvSpPr>
            <p:spPr bwMode="auto">
              <a:xfrm>
                <a:off x="1152" y="1486"/>
                <a:ext cx="961" cy="674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ill Sans" pitchFamily="34" charset="0"/>
                </a:endParaRPr>
              </a:p>
            </p:txBody>
          </p:sp>
          <p:sp>
            <p:nvSpPr>
              <p:cNvPr id="1057" name="Oval 33"/>
              <p:cNvSpPr>
                <a:spLocks noChangeArrowheads="1"/>
              </p:cNvSpPr>
              <p:nvPr/>
            </p:nvSpPr>
            <p:spPr bwMode="auto">
              <a:xfrm>
                <a:off x="1152" y="288"/>
                <a:ext cx="961" cy="674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ill Sans" pitchFamily="34" charset="0"/>
                </a:endParaRPr>
              </a:p>
            </p:txBody>
          </p:sp>
          <p:sp>
            <p:nvSpPr>
              <p:cNvPr id="1058" name="Rectangle 34"/>
              <p:cNvSpPr>
                <a:spLocks noChangeAspect="1" noChangeArrowheads="1"/>
              </p:cNvSpPr>
              <p:nvPr/>
            </p:nvSpPr>
            <p:spPr bwMode="auto">
              <a:xfrm>
                <a:off x="1152" y="625"/>
                <a:ext cx="961" cy="1198"/>
              </a:xfrm>
              <a:prstGeom prst="rect">
                <a:avLst/>
              </a:prstGeom>
              <a:solidFill>
                <a:schemeClr val="accent2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ill Sans" pitchFamily="34" charset="0"/>
                </a:endParaRPr>
              </a:p>
            </p:txBody>
          </p:sp>
          <p:sp>
            <p:nvSpPr>
              <p:cNvPr id="15375" name="WordArt 35"/>
              <p:cNvSpPr>
                <a:spLocks noChangeAspect="1" noChangeArrowheads="1" noChangeShapeType="1" noTextEdit="1"/>
              </p:cNvSpPr>
              <p:nvPr/>
            </p:nvSpPr>
            <p:spPr bwMode="auto">
              <a:xfrm>
                <a:off x="1392" y="768"/>
                <a:ext cx="494" cy="100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2833"/>
                  </a:avLst>
                </a:prstTxWarp>
              </a:bodyPr>
              <a:lstStyle/>
              <a:p>
                <a:pPr algn="ctr"/>
                <a:r>
                  <a:rPr lang="en-US" sz="5400" i="1" kern="10">
                    <a:ln w="19050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Symbol"/>
                  </a:rPr>
                  <a:t>m</a:t>
                </a:r>
              </a:p>
            </p:txBody>
          </p:sp>
        </p:grpSp>
        <p:sp>
          <p:nvSpPr>
            <p:cNvPr id="1060" name="Text Box 36"/>
            <p:cNvSpPr txBox="1">
              <a:spLocks noChangeArrowheads="1"/>
            </p:cNvSpPr>
            <p:nvPr/>
          </p:nvSpPr>
          <p:spPr bwMode="auto">
            <a:xfrm>
              <a:off x="4274" y="3360"/>
              <a:ext cx="1006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i="1">
                  <a:solidFill>
                    <a:srgbClr val="99FFCC"/>
                  </a:solidFill>
                  <a:latin typeface="Times New Roman" pitchFamily="18" charset="0"/>
                </a:rPr>
                <a:t>Muons, Inc.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166" r:id="rId3"/>
    <p:sldLayoutId id="2147484165" r:id="rId4"/>
    <p:sldLayoutId id="2147484164" r:id="rId5"/>
    <p:sldLayoutId id="2147484163" r:id="rId6"/>
    <p:sldLayoutId id="2147484162" r:id="rId7"/>
    <p:sldLayoutId id="2147484161" r:id="rId8"/>
    <p:sldLayoutId id="2147484160" r:id="rId9"/>
    <p:sldLayoutId id="2147484159" r:id="rId10"/>
    <p:sldLayoutId id="2147484158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Symbol" pitchFamily="18" charset="2"/>
        <a:buChar char="·"/>
        <a:defRPr sz="2400">
          <a:solidFill>
            <a:srgbClr val="0000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000">
          <a:solidFill>
            <a:srgbClr val="0066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52400"/>
            <a:ext cx="6477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00100"/>
            <a:ext cx="77724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685800" y="6372225"/>
            <a:ext cx="7772400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685800" y="714375"/>
            <a:ext cx="77724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19200" y="6477000"/>
            <a:ext cx="6400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96200" y="64770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Comic Sans MS" pitchFamily="66" charset="0"/>
              </a:defRPr>
            </a:lvl1pPr>
          </a:lstStyle>
          <a:p>
            <a:pPr>
              <a:defRPr/>
            </a:pPr>
            <a:fld id="{AB7B5168-F1CD-4367-9C07-15C7BD7D4E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81000" y="6553200"/>
            <a:ext cx="167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6393" name="Picture 1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28600" y="76200"/>
            <a:ext cx="914400" cy="525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176" r:id="rId2"/>
    <p:sldLayoutId id="2147484175" r:id="rId3"/>
    <p:sldLayoutId id="2147484174" r:id="rId4"/>
    <p:sldLayoutId id="2147484173" r:id="rId5"/>
    <p:sldLayoutId id="2147484172" r:id="rId6"/>
    <p:sldLayoutId id="2147484171" r:id="rId7"/>
    <p:sldLayoutId id="2147484170" r:id="rId8"/>
    <p:sldLayoutId id="2147484169" r:id="rId9"/>
    <p:sldLayoutId id="2147484168" r:id="rId10"/>
    <p:sldLayoutId id="2147484167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52400"/>
            <a:ext cx="6477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00100"/>
            <a:ext cx="77724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685800" y="6372225"/>
            <a:ext cx="7772400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685800" y="714375"/>
            <a:ext cx="77724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19200" y="6477000"/>
            <a:ext cx="6400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96200" y="64770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Comic Sans MS" pitchFamily="66" charset="0"/>
              </a:defRPr>
            </a:lvl1pPr>
          </a:lstStyle>
          <a:p>
            <a:pPr>
              <a:defRPr/>
            </a:pPr>
            <a:fld id="{67B50257-B09F-4C8C-A97A-9E82D1EEC1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81000" y="6553200"/>
            <a:ext cx="167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7417" name="Picture 1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28600" y="76200"/>
            <a:ext cx="914400" cy="525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5" r:id="rId1"/>
    <p:sldLayoutId id="2147484186" r:id="rId2"/>
    <p:sldLayoutId id="2147484185" r:id="rId3"/>
    <p:sldLayoutId id="2147484184" r:id="rId4"/>
    <p:sldLayoutId id="2147484183" r:id="rId5"/>
    <p:sldLayoutId id="2147484182" r:id="rId6"/>
    <p:sldLayoutId id="2147484181" r:id="rId7"/>
    <p:sldLayoutId id="2147484180" r:id="rId8"/>
    <p:sldLayoutId id="2147484179" r:id="rId9"/>
    <p:sldLayoutId id="2147484178" r:id="rId10"/>
    <p:sldLayoutId id="2147484177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-320675"/>
            <a:ext cx="7361238" cy="13954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title style</a:t>
            </a:r>
          </a:p>
        </p:txBody>
      </p:sp>
      <p:sp>
        <p:nvSpPr>
          <p:cNvPr id="2050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none" lIns="82295" tIns="41148" rIns="82295" bIns="41148" numCol="1" anchor="ctr" anchorCtr="0" compatLnSpc="1">
            <a:prstTxWarp prst="textNoShape">
              <a:avLst/>
            </a:prstTxWarp>
          </a:bodyPr>
          <a:lstStyle>
            <a:lvl1pPr algn="ctr">
              <a:tabLst>
                <a:tab pos="251457" algn="l"/>
                <a:tab pos="502915" algn="l"/>
                <a:tab pos="754373" algn="l"/>
                <a:tab pos="1005830" algn="l"/>
                <a:tab pos="1245857" algn="l"/>
                <a:tab pos="1497315" algn="l"/>
                <a:tab pos="1748773" algn="l"/>
                <a:tab pos="2000230" algn="l"/>
                <a:tab pos="2251688" algn="l"/>
                <a:tab pos="2503145" algn="l"/>
                <a:tab pos="2754602" algn="l"/>
                <a:tab pos="3006060" algn="l"/>
              </a:tabLst>
              <a:defRPr sz="1600">
                <a:solidFill>
                  <a:srgbClr val="43412C"/>
                </a:solidFill>
                <a:latin typeface="+mj-lt"/>
                <a:ea typeface="Arial" pitchFamily="-12" charset="0"/>
                <a:cs typeface="Arial" pitchFamily="-12" charset="0"/>
                <a:sym typeface="Arial" pitchFamily="-12" charset="0"/>
              </a:defRPr>
            </a:lvl1pPr>
          </a:lstStyle>
          <a:p>
            <a:pPr>
              <a:defRPr/>
            </a:pPr>
            <a:fld id="{2437E210-93F1-43BE-8001-3B11B33BBB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7" r:id="rId1"/>
    <p:sldLayoutId id="2147484188" r:id="rId2"/>
    <p:sldLayoutId id="2147484189" r:id="rId3"/>
    <p:sldLayoutId id="2147484190" r:id="rId4"/>
    <p:sldLayoutId id="2147484191" r:id="rId5"/>
    <p:sldLayoutId id="2147484192" r:id="rId6"/>
    <p:sldLayoutId id="2147484193" r:id="rId7"/>
    <p:sldLayoutId id="2147484194" r:id="rId8"/>
    <p:sldLayoutId id="2147484195" r:id="rId9"/>
    <p:sldLayoutId id="2147484196" r:id="rId10"/>
    <p:sldLayoutId id="2147484197" r:id="rId11"/>
  </p:sldLayoutIdLst>
  <p:transition/>
  <p:hf hdr="0" dt="0"/>
  <p:txStyles>
    <p:titleStyle>
      <a:lvl1pPr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2pPr>
      <a:lvl3pPr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3pPr>
      <a:lvl4pPr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4pPr>
      <a:lvl5pPr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5pPr>
      <a:lvl6pPr marL="457200"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6pPr>
      <a:lvl7pPr marL="914400"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7pPr>
      <a:lvl8pPr marL="1371600"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8pPr>
      <a:lvl9pPr marL="1828800"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9pPr>
    </p:titleStyle>
    <p:bodyStyle>
      <a:lvl1pPr marL="512763" indent="-317500" algn="l" rtl="0" fontAlgn="base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1pPr>
      <a:lvl2pPr marL="900113" indent="-317500" algn="l" rtl="0" fontAlgn="base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2pPr>
      <a:lvl3pPr marL="1289050" indent="-317500" algn="l" rtl="0" fontAlgn="base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3pPr>
      <a:lvl4pPr marL="1689100" indent="-317500" algn="l" rtl="0" fontAlgn="base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4pPr>
      <a:lvl5pPr marL="2089150" indent="-317500" algn="l" rtl="0" fontAlgn="base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5pPr>
      <a:lvl6pPr marL="2546350" indent="-317500" algn="l" rtl="0" fontAlgn="base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6pPr>
      <a:lvl7pPr marL="3003550" indent="-317500" algn="l" rtl="0" fontAlgn="base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7pPr>
      <a:lvl8pPr marL="3460750" indent="-317500" algn="l" rtl="0" fontAlgn="base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8pPr>
      <a:lvl9pPr marL="3917950" indent="-317500" algn="l" rtl="0" fontAlgn="base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2175" y="1749425"/>
            <a:ext cx="7359650" cy="44688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square" lIns="45718" tIns="45718" rIns="45718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smtClean="0">
                <a:sym typeface="Arial" pitchFamily="34" charset="0"/>
              </a:rPr>
              <a:t>Second level</a:t>
            </a:r>
          </a:p>
          <a:p>
            <a:pPr lvl="2"/>
            <a:r>
              <a:rPr lang="en-US" smtClean="0">
                <a:sym typeface="Arial" pitchFamily="34" charset="0"/>
              </a:rPr>
              <a:t>Third level</a:t>
            </a:r>
          </a:p>
          <a:p>
            <a:pPr lvl="3"/>
            <a:r>
              <a:rPr lang="en-US" smtClean="0">
                <a:sym typeface="Arial" pitchFamily="34" charset="0"/>
              </a:rPr>
              <a:t>Fourth level</a:t>
            </a:r>
          </a:p>
          <a:p>
            <a:pPr lvl="4"/>
            <a:r>
              <a:rPr lang="en-US" smtClean="0">
                <a:sym typeface="Arial" pitchFamily="34" charset="0"/>
              </a:rPr>
              <a:t>Fifth level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2175" y="-296863"/>
            <a:ext cx="7359650" cy="13938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title style</a:t>
            </a:r>
          </a:p>
        </p:txBody>
      </p:sp>
      <p:sp>
        <p:nvSpPr>
          <p:cNvPr id="307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none" lIns="82294" tIns="41148" rIns="82294" bIns="41148" numCol="1" anchor="ctr" anchorCtr="0" compatLnSpc="1">
            <a:prstTxWarp prst="textNoShape">
              <a:avLst/>
            </a:prstTxWarp>
          </a:bodyPr>
          <a:lstStyle>
            <a:lvl1pPr algn="ctr">
              <a:tabLst>
                <a:tab pos="251455" algn="l"/>
                <a:tab pos="502910" algn="l"/>
                <a:tab pos="754366" algn="l"/>
                <a:tab pos="1005820" algn="l"/>
                <a:tab pos="1245845" algn="l"/>
                <a:tab pos="1497300" algn="l"/>
                <a:tab pos="1748756" algn="l"/>
                <a:tab pos="2000210" algn="l"/>
                <a:tab pos="2251666" algn="l"/>
                <a:tab pos="2503120" algn="l"/>
                <a:tab pos="2754574" algn="l"/>
                <a:tab pos="3006030" algn="l"/>
              </a:tabLst>
              <a:defRPr sz="1600">
                <a:solidFill>
                  <a:srgbClr val="43412C"/>
                </a:solidFill>
                <a:latin typeface="+mn-lt"/>
                <a:ea typeface="Arial" pitchFamily="-12" charset="0"/>
                <a:cs typeface="Arial" pitchFamily="-12" charset="0"/>
                <a:sym typeface="Arial" pitchFamily="-12" charset="0"/>
              </a:defRPr>
            </a:lvl1pPr>
          </a:lstStyle>
          <a:p>
            <a:pPr>
              <a:defRPr/>
            </a:pPr>
            <a:fld id="{A940AD8B-B2D9-4DCA-816D-7877F4192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</p:sldLayoutIdLst>
  <p:transition/>
  <p:hf hdr="0" dt="0"/>
  <p:txStyles>
    <p:titleStyle>
      <a:lvl1pPr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2pPr>
      <a:lvl3pPr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3pPr>
      <a:lvl4pPr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4pPr>
      <a:lvl5pPr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5pPr>
      <a:lvl6pPr marL="457200"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6pPr>
      <a:lvl7pPr marL="914400"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7pPr>
      <a:lvl8pPr marL="1371600"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8pPr>
      <a:lvl9pPr marL="1828800" algn="ctr" rtl="0" fontAlgn="base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34" charset="0"/>
          <a:ea typeface="ヒラギノ角ゴ ProN W3" charset="0"/>
          <a:cs typeface="ヒラギノ角ゴ ProN W3" charset="0"/>
          <a:sym typeface="Arial" pitchFamily="34" charset="0"/>
        </a:defRPr>
      </a:lvl9pPr>
    </p:titleStyle>
    <p:bodyStyle>
      <a:lvl1pPr marL="466725" indent="-317500" algn="l" rtl="0" fontAlgn="base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855663" indent="-317500" algn="l" rtl="0" fontAlgn="base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1243013" indent="-317500" algn="l" rtl="0" fontAlgn="base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643063" indent="-317500" algn="l" rtl="0" fontAlgn="base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2043113" indent="-317500" algn="l" rtl="0" fontAlgn="base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500313" indent="-317500" algn="l" rtl="0" fontAlgn="base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6pPr>
      <a:lvl7pPr marL="2957513" indent="-317500" algn="l" rtl="0" fontAlgn="base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7pPr>
      <a:lvl8pPr marL="3414713" indent="-317500" algn="l" rtl="0" fontAlgn="base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8pPr>
      <a:lvl9pPr marL="3871913" indent="-317500" algn="l" rtl="0" fontAlgn="base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880D1-CB03-4D77-B658-9900605AD479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31" r:id="rId2"/>
    <p:sldLayoutId id="2147484232" r:id="rId3"/>
    <p:sldLayoutId id="2147484233" r:id="rId4"/>
    <p:sldLayoutId id="2147484234" r:id="rId5"/>
    <p:sldLayoutId id="2147484235" r:id="rId6"/>
    <p:sldLayoutId id="2147484236" r:id="rId7"/>
    <p:sldLayoutId id="2147484237" r:id="rId8"/>
    <p:sldLayoutId id="2147484238" r:id="rId9"/>
    <p:sldLayoutId id="2147484239" r:id="rId10"/>
    <p:sldLayoutId id="2147484240" r:id="rId11"/>
    <p:sldLayoutId id="214748424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E09C3-8BBB-488B-818F-0B7559C3700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94E2B-F377-47D0-9F6C-C518F0CF1AE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8D296-56DA-46FA-A4B0-B5F3A32038D2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7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347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057A5558-11BE-4E27-907F-D7DF8F937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2" r:id="rId2"/>
    <p:sldLayoutId id="2147484101" r:id="rId3"/>
    <p:sldLayoutId id="2147484100" r:id="rId4"/>
    <p:sldLayoutId id="2147484099" r:id="rId5"/>
    <p:sldLayoutId id="2147484098" r:id="rId6"/>
    <p:sldLayoutId id="2147484097" r:id="rId7"/>
    <p:sldLayoutId id="2147484096" r:id="rId8"/>
    <p:sldLayoutId id="2147484095" r:id="rId9"/>
    <p:sldLayoutId id="2147484094" r:id="rId10"/>
    <p:sldLayoutId id="2147484093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50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November 17, 2007</a:t>
            </a:r>
          </a:p>
        </p:txBody>
      </p:sp>
      <p:sp>
        <p:nvSpPr>
          <p:cNvPr id="3450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50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F396B461-4734-47E5-ABFB-A2921E9DC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3" r:id="rId2"/>
    <p:sldLayoutId id="2147484112" r:id="rId3"/>
    <p:sldLayoutId id="2147484111" r:id="rId4"/>
    <p:sldLayoutId id="2147484110" r:id="rId5"/>
    <p:sldLayoutId id="2147484109" r:id="rId6"/>
    <p:sldLayoutId id="2147484108" r:id="rId7"/>
    <p:sldLayoutId id="2147484107" r:id="rId8"/>
    <p:sldLayoutId id="2147484106" r:id="rId9"/>
    <p:sldLayoutId id="2147484105" r:id="rId10"/>
    <p:sldLayoutId id="2147484104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-320675"/>
            <a:ext cx="7361238" cy="13954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pitchFamily="-12" charset="0"/>
              </a:rPr>
              <a:t>Click to edit Master title style</a:t>
            </a:r>
          </a:p>
        </p:txBody>
      </p:sp>
      <p:sp>
        <p:nvSpPr>
          <p:cNvPr id="2050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none" lIns="82295" tIns="41148" rIns="82295" bIns="41148" numCol="1" anchor="ctr" anchorCtr="0" compatLnSpc="1">
            <a:prstTxWarp prst="textNoShape">
              <a:avLst/>
            </a:prstTxWarp>
          </a:bodyPr>
          <a:lstStyle>
            <a:lvl1pPr algn="ctr">
              <a:tabLst>
                <a:tab pos="251457" algn="l"/>
                <a:tab pos="502915" algn="l"/>
                <a:tab pos="754373" algn="l"/>
                <a:tab pos="1005830" algn="l"/>
                <a:tab pos="1245857" algn="l"/>
                <a:tab pos="1497315" algn="l"/>
                <a:tab pos="1748773" algn="l"/>
                <a:tab pos="2000230" algn="l"/>
                <a:tab pos="2251688" algn="l"/>
                <a:tab pos="2503145" algn="l"/>
                <a:tab pos="2754602" algn="l"/>
                <a:tab pos="3006060" algn="l"/>
              </a:tabLst>
              <a:defRPr sz="1600">
                <a:solidFill>
                  <a:srgbClr val="43412C"/>
                </a:solidFill>
                <a:latin typeface="+mj-lt"/>
                <a:ea typeface="Arial" pitchFamily="-12" charset="0"/>
                <a:cs typeface="Arial" pitchFamily="-12" charset="0"/>
                <a:sym typeface="Arial" pitchFamily="-12" charset="0"/>
              </a:defRPr>
            </a:lvl1pPr>
          </a:lstStyle>
          <a:p>
            <a:pPr>
              <a:defRPr/>
            </a:pPr>
            <a:fld id="{B19F1A72-B74B-4AE8-8ABD-EE70A283C0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4" r:id="rId2"/>
    <p:sldLayoutId id="2147484133" r:id="rId3"/>
    <p:sldLayoutId id="2147484132" r:id="rId4"/>
    <p:sldLayoutId id="2147484131" r:id="rId5"/>
    <p:sldLayoutId id="2147484130" r:id="rId6"/>
    <p:sldLayoutId id="2147484129" r:id="rId7"/>
    <p:sldLayoutId id="2147484128" r:id="rId8"/>
    <p:sldLayoutId id="2147484127" r:id="rId9"/>
    <p:sldLayoutId id="2147484126" r:id="rId10"/>
    <p:sldLayoutId id="2147484125" r:id="rId11"/>
  </p:sldLayoutIdLst>
  <p:transition/>
  <p:hf hdr="0" dt="0"/>
  <p:txStyles>
    <p:titleStyle>
      <a:lvl1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2pPr>
      <a:lvl3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3pPr>
      <a:lvl4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4pPr>
      <a:lvl5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5pPr>
      <a:lvl6pPr marL="411476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6pPr>
      <a:lvl7pPr marL="822952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7pPr>
      <a:lvl8pPr marL="1234427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8pPr>
      <a:lvl9pPr marL="1645904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9pPr>
    </p:titleStyle>
    <p:bodyStyle>
      <a:lvl1pPr marL="512763" indent="-317500" algn="l" rtl="0" eaLnBrk="0" fontAlgn="base" hangingPunct="0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1pPr>
      <a:lvl2pPr marL="900113" indent="-317500" algn="l" rtl="0" eaLnBrk="0" fontAlgn="base" hangingPunct="0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2pPr>
      <a:lvl3pPr marL="1289050" indent="-317500" algn="l" rtl="0" eaLnBrk="0" fontAlgn="base" hangingPunct="0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3pPr>
      <a:lvl4pPr marL="1689100" indent="-317500" algn="l" rtl="0" eaLnBrk="0" fontAlgn="base" hangingPunct="0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4pPr>
      <a:lvl5pPr marL="2089150" indent="-317500" algn="l" rtl="0" eaLnBrk="0" fontAlgn="base" hangingPunct="0">
        <a:spcBef>
          <a:spcPts val="2425"/>
        </a:spcBef>
        <a:spcAft>
          <a:spcPct val="0"/>
        </a:spcAft>
        <a:buSzPct val="125000"/>
        <a:buFont typeface="Hoefler Text" pitchFamily="28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28" charset="0"/>
        </a:defRPr>
      </a:lvl5pPr>
      <a:lvl6pPr marL="2501717" indent="-318609" algn="l" rtl="0" fontAlgn="base">
        <a:spcBef>
          <a:spcPts val="2430"/>
        </a:spcBef>
        <a:spcAft>
          <a:spcPct val="0"/>
        </a:spcAft>
        <a:buSzPct val="125000"/>
        <a:buFont typeface="Hoefler Text" pitchFamily="-12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-12" charset="0"/>
        </a:defRPr>
      </a:lvl6pPr>
      <a:lvl7pPr marL="2913193" indent="-318609" algn="l" rtl="0" fontAlgn="base">
        <a:spcBef>
          <a:spcPts val="2430"/>
        </a:spcBef>
        <a:spcAft>
          <a:spcPct val="0"/>
        </a:spcAft>
        <a:buSzPct val="125000"/>
        <a:buFont typeface="Hoefler Text" pitchFamily="-12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-12" charset="0"/>
        </a:defRPr>
      </a:lvl7pPr>
      <a:lvl8pPr marL="3324668" indent="-318609" algn="l" rtl="0" fontAlgn="base">
        <a:spcBef>
          <a:spcPts val="2430"/>
        </a:spcBef>
        <a:spcAft>
          <a:spcPct val="0"/>
        </a:spcAft>
        <a:buSzPct val="125000"/>
        <a:buFont typeface="Hoefler Text" pitchFamily="-12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-12" charset="0"/>
        </a:defRPr>
      </a:lvl8pPr>
      <a:lvl9pPr marL="3736145" indent="-318609" algn="l" rtl="0" fontAlgn="base">
        <a:spcBef>
          <a:spcPts val="2430"/>
        </a:spcBef>
        <a:spcAft>
          <a:spcPct val="0"/>
        </a:spcAft>
        <a:buSzPct val="125000"/>
        <a:buFont typeface="Hoefler Text" pitchFamily="-12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Hoefler Text" pitchFamily="-12" charset="0"/>
        </a:defRPr>
      </a:lvl9pPr>
    </p:bodyStyle>
    <p:otherStyle>
      <a:defPPr>
        <a:defRPr lang="en-US"/>
      </a:defPPr>
      <a:lvl1pPr marL="0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76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52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27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04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379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56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1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07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2175" y="1749425"/>
            <a:ext cx="7359650" cy="44688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square" lIns="45718" tIns="45718" rIns="45718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pitchFamily="-12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-12" charset="0"/>
              </a:rPr>
              <a:t>Second level</a:t>
            </a:r>
          </a:p>
          <a:p>
            <a:pPr lvl="2"/>
            <a:r>
              <a:rPr lang="en-US">
                <a:sym typeface="Arial" pitchFamily="-12" charset="0"/>
              </a:rPr>
              <a:t>Third level</a:t>
            </a:r>
          </a:p>
          <a:p>
            <a:pPr lvl="3"/>
            <a:r>
              <a:rPr lang="en-US">
                <a:sym typeface="Arial" pitchFamily="-12" charset="0"/>
              </a:rPr>
              <a:t>Fourth level</a:t>
            </a:r>
          </a:p>
          <a:p>
            <a:pPr lvl="4"/>
            <a:r>
              <a:rPr lang="en-US">
                <a:sym typeface="Arial" pitchFamily="-12" charset="0"/>
              </a:rPr>
              <a:t>Fifth level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2175" y="-296863"/>
            <a:ext cx="7359650" cy="13938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pitchFamily="-12" charset="0"/>
              </a:rPr>
              <a:t>Click to edit Master title style</a:t>
            </a:r>
          </a:p>
        </p:txBody>
      </p:sp>
      <p:sp>
        <p:nvSpPr>
          <p:cNvPr id="307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vert="horz" wrap="none" lIns="82294" tIns="41148" rIns="82294" bIns="41148" numCol="1" anchor="ctr" anchorCtr="0" compatLnSpc="1">
            <a:prstTxWarp prst="textNoShape">
              <a:avLst/>
            </a:prstTxWarp>
          </a:bodyPr>
          <a:lstStyle>
            <a:lvl1pPr algn="ctr">
              <a:tabLst>
                <a:tab pos="251455" algn="l"/>
                <a:tab pos="502910" algn="l"/>
                <a:tab pos="754366" algn="l"/>
                <a:tab pos="1005820" algn="l"/>
                <a:tab pos="1245845" algn="l"/>
                <a:tab pos="1497300" algn="l"/>
                <a:tab pos="1748756" algn="l"/>
                <a:tab pos="2000210" algn="l"/>
                <a:tab pos="2251666" algn="l"/>
                <a:tab pos="2503120" algn="l"/>
                <a:tab pos="2754574" algn="l"/>
                <a:tab pos="3006030" algn="l"/>
              </a:tabLst>
              <a:defRPr sz="1600">
                <a:solidFill>
                  <a:srgbClr val="43412C"/>
                </a:solidFill>
                <a:latin typeface="+mn-lt"/>
                <a:ea typeface="Arial" pitchFamily="-12" charset="0"/>
                <a:cs typeface="Arial" pitchFamily="-12" charset="0"/>
                <a:sym typeface="Arial" pitchFamily="-12" charset="0"/>
              </a:defRPr>
            </a:lvl1pPr>
          </a:lstStyle>
          <a:p>
            <a:pPr>
              <a:defRPr/>
            </a:pPr>
            <a:fld id="{9B2DA956-4991-45D4-9EB6-08C27CEEF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6" r:id="rId1"/>
    <p:sldLayoutId id="2147484145" r:id="rId2"/>
    <p:sldLayoutId id="2147484144" r:id="rId3"/>
    <p:sldLayoutId id="2147484143" r:id="rId4"/>
    <p:sldLayoutId id="2147484142" r:id="rId5"/>
    <p:sldLayoutId id="2147484141" r:id="rId6"/>
    <p:sldLayoutId id="2147484140" r:id="rId7"/>
    <p:sldLayoutId id="2147484139" r:id="rId8"/>
    <p:sldLayoutId id="2147484138" r:id="rId9"/>
    <p:sldLayoutId id="2147484137" r:id="rId10"/>
    <p:sldLayoutId id="2147484136" r:id="rId11"/>
  </p:sldLayoutIdLst>
  <p:transition/>
  <p:hf hdr="0" dt="0"/>
  <p:txStyles>
    <p:titleStyle>
      <a:lvl1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2pPr>
      <a:lvl3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3pPr>
      <a:lvl4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4pPr>
      <a:lvl5pPr algn="ctr" rtl="0" eaLnBrk="0" fontAlgn="base" hangingPunct="0">
        <a:spcBef>
          <a:spcPts val="175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34" charset="0"/>
        </a:defRPr>
      </a:lvl5pPr>
      <a:lvl6pPr marL="411472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6pPr>
      <a:lvl7pPr marL="822944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7pPr>
      <a:lvl8pPr marL="1234415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8pPr>
      <a:lvl9pPr marL="1645888" algn="ctr" rtl="0" fontAlgn="base">
        <a:spcBef>
          <a:spcPts val="180"/>
        </a:spcBef>
        <a:spcAft>
          <a:spcPct val="0"/>
        </a:spcAft>
        <a:defRPr sz="4500">
          <a:solidFill>
            <a:schemeClr val="tx1"/>
          </a:solidFill>
          <a:latin typeface="Arial" pitchFamily="-12" charset="0"/>
          <a:ea typeface="ヒラギノ角ゴ ProN W3" charset="-128"/>
          <a:cs typeface="ヒラギノ角ゴ ProN W3" charset="-128"/>
          <a:sym typeface="Arial" pitchFamily="-12" charset="0"/>
        </a:defRPr>
      </a:lvl9pPr>
    </p:titleStyle>
    <p:bodyStyle>
      <a:lvl1pPr marL="466725" indent="-317500" algn="l" rtl="0" eaLnBrk="0" fontAlgn="base" hangingPunct="0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855663" indent="-317500" algn="l" rtl="0" eaLnBrk="0" fontAlgn="base" hangingPunct="0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1243013" indent="-317500" algn="l" rtl="0" eaLnBrk="0" fontAlgn="base" hangingPunct="0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643063" indent="-317500" algn="l" rtl="0" eaLnBrk="0" fontAlgn="base" hangingPunct="0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2043113" indent="-317500" algn="l" rtl="0" eaLnBrk="0" fontAlgn="base" hangingPunct="0">
        <a:spcBef>
          <a:spcPts val="2425"/>
        </a:spcBef>
        <a:spcAft>
          <a:spcPct val="0"/>
        </a:spcAft>
        <a:buClr>
          <a:srgbClr val="43412C"/>
        </a:buClr>
        <a:buSzPct val="125000"/>
        <a:buFont typeface="Arial" pitchFamily="34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455972" indent="-318605" algn="l" rtl="0" fontAlgn="base">
        <a:spcBef>
          <a:spcPts val="2430"/>
        </a:spcBef>
        <a:spcAft>
          <a:spcPct val="0"/>
        </a:spcAft>
        <a:buClr>
          <a:srgbClr val="43412C"/>
        </a:buClr>
        <a:buSzPct val="125000"/>
        <a:buFont typeface="Arial" pitchFamily="-12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-12" charset="0"/>
        </a:defRPr>
      </a:lvl6pPr>
      <a:lvl7pPr marL="2867444" indent="-318605" algn="l" rtl="0" fontAlgn="base">
        <a:spcBef>
          <a:spcPts val="2430"/>
        </a:spcBef>
        <a:spcAft>
          <a:spcPct val="0"/>
        </a:spcAft>
        <a:buClr>
          <a:srgbClr val="43412C"/>
        </a:buClr>
        <a:buSzPct val="125000"/>
        <a:buFont typeface="Arial" pitchFamily="-12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-12" charset="0"/>
        </a:defRPr>
      </a:lvl7pPr>
      <a:lvl8pPr marL="3278916" indent="-318605" algn="l" rtl="0" fontAlgn="base">
        <a:spcBef>
          <a:spcPts val="2430"/>
        </a:spcBef>
        <a:spcAft>
          <a:spcPct val="0"/>
        </a:spcAft>
        <a:buClr>
          <a:srgbClr val="43412C"/>
        </a:buClr>
        <a:buSzPct val="125000"/>
        <a:buFont typeface="Arial" pitchFamily="-12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-12" charset="0"/>
        </a:defRPr>
      </a:lvl8pPr>
      <a:lvl9pPr marL="3690388" indent="-318605" algn="l" rtl="0" fontAlgn="base">
        <a:spcBef>
          <a:spcPts val="2430"/>
        </a:spcBef>
        <a:spcAft>
          <a:spcPct val="0"/>
        </a:spcAft>
        <a:buClr>
          <a:srgbClr val="43412C"/>
        </a:buClr>
        <a:buSzPct val="125000"/>
        <a:buFont typeface="Arial" pitchFamily="-12" charset="0"/>
        <a:buChar char="•"/>
        <a:defRPr sz="2500">
          <a:solidFill>
            <a:schemeClr val="tx1"/>
          </a:solidFill>
          <a:latin typeface="+mn-lt"/>
          <a:ea typeface="+mn-ea"/>
          <a:cs typeface="+mn-cs"/>
          <a:sym typeface="Arial" pitchFamily="-12" charset="0"/>
        </a:defRPr>
      </a:lvl9pPr>
    </p:bodyStyle>
    <p:otherStyle>
      <a:defPPr>
        <a:defRPr lang="en-US"/>
      </a:defPPr>
      <a:lvl1pPr marL="0" algn="l" defTabSz="41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72" algn="l" defTabSz="41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44" algn="l" defTabSz="41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15" algn="l" defTabSz="41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888" algn="l" defTabSz="41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359" algn="l" defTabSz="41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31" algn="l" defTabSz="41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02" algn="l" defTabSz="41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91774" algn="l" defTabSz="41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5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8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13.png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2.xml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8.xml"/><Relationship Id="rId5" Type="http://schemas.openxmlformats.org/officeDocument/2006/relationships/image" Target="../media/image30.png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8.xml"/><Relationship Id="rId5" Type="http://schemas.openxmlformats.org/officeDocument/2006/relationships/image" Target="../media/image31.png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5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4.png"/><Relationship Id="rId4" Type="http://schemas.openxmlformats.org/officeDocument/2006/relationships/image" Target="../media/image33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8.xml"/><Relationship Id="rId5" Type="http://schemas.openxmlformats.org/officeDocument/2006/relationships/image" Target="../media/image35.png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63.xml"/><Relationship Id="rId5" Type="http://schemas.openxmlformats.org/officeDocument/2006/relationships/image" Target="../media/image38.png"/><Relationship Id="rId4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3.xml"/><Relationship Id="rId4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December 9, 2008</a:t>
            </a:r>
          </a:p>
          <a:p>
            <a:endParaRPr lang="en-US" altLang="en-US" smtClean="0"/>
          </a:p>
        </p:txBody>
      </p:sp>
      <p:sp>
        <p:nvSpPr>
          <p:cNvPr id="2355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05E25AE-BD3B-40CD-8AC8-76E8FF511A4A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23556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                         Muon Collider Design Workshop</a:t>
            </a:r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6629400" cy="635000"/>
          </a:xfrm>
        </p:spPr>
        <p:txBody>
          <a:bodyPr/>
          <a:lstStyle/>
          <a:p>
            <a:r>
              <a:rPr lang="en-US" altLang="en-US" smtClean="0">
                <a:latin typeface="Trebuchet MS" pitchFamily="34" charset="0"/>
              </a:rPr>
              <a:t>AAC Meeting</a:t>
            </a:r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itchFamily="18" charset="2"/>
              <a:buNone/>
            </a:pPr>
            <a:endParaRPr lang="en-US" altLang="en-US" sz="2200" b="1" smtClean="0">
              <a:latin typeface="Arial" pitchFamily="34" charset="0"/>
            </a:endParaRPr>
          </a:p>
          <a:p>
            <a:endParaRPr lang="en-US" altLang="en-US" sz="2200" b="1" smtClean="0">
              <a:latin typeface="Arial" pitchFamily="34" charset="0"/>
            </a:endParaRPr>
          </a:p>
          <a:p>
            <a:endParaRPr lang="en-US" altLang="en-US" sz="2200" b="1" smtClean="0">
              <a:latin typeface="Arial" pitchFamily="34" charset="0"/>
            </a:endParaRPr>
          </a:p>
          <a:p>
            <a:pPr>
              <a:buFont typeface="Symbol" pitchFamily="18" charset="2"/>
              <a:buNone/>
            </a:pPr>
            <a:endParaRPr lang="en-US" altLang="en-US" b="1" smtClean="0">
              <a:latin typeface="Arial" pitchFamily="34" charset="0"/>
            </a:endParaRPr>
          </a:p>
          <a:p>
            <a:endParaRPr lang="en-US" altLang="en-US" smtClean="0"/>
          </a:p>
        </p:txBody>
      </p:sp>
      <p:sp>
        <p:nvSpPr>
          <p:cNvPr id="23559" name="Text Box 4"/>
          <p:cNvSpPr txBox="1">
            <a:spLocks noChangeArrowheads="1"/>
          </p:cNvSpPr>
          <p:nvPr/>
        </p:nvSpPr>
        <p:spPr bwMode="auto">
          <a:xfrm>
            <a:off x="457200" y="2362200"/>
            <a:ext cx="8153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  <a:latin typeface="Comic Sans MS" pitchFamily="66" charset="0"/>
              </a:rPr>
              <a:t>A Mu2e Upgrade Plan for the Project X Era</a:t>
            </a:r>
            <a:r>
              <a:rPr lang="en-US" sz="2800" b="0">
                <a:solidFill>
                  <a:srgbClr val="CC33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23560" name="Text Box 5"/>
          <p:cNvSpPr txBox="1">
            <a:spLocks noChangeArrowheads="1"/>
          </p:cNvSpPr>
          <p:nvPr/>
        </p:nvSpPr>
        <p:spPr bwMode="auto">
          <a:xfrm>
            <a:off x="685800" y="3886200"/>
            <a:ext cx="7848600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Font typeface="Symbol" pitchFamily="18" charset="2"/>
              <a:buNone/>
            </a:pPr>
            <a:r>
              <a:rPr lang="en-US" altLang="en-US" sz="2400" b="0">
                <a:solidFill>
                  <a:srgbClr val="006600"/>
                </a:solidFill>
                <a:latin typeface="Comic Sans MS" pitchFamily="66" charset="0"/>
              </a:rPr>
              <a:t>Chuck Ankenbrandt</a:t>
            </a:r>
            <a:endParaRPr lang="en-US" altLang="en-US" sz="2400" b="0" baseline="30000">
              <a:solidFill>
                <a:srgbClr val="006600"/>
              </a:solidFill>
              <a:latin typeface="Comic Sans MS" pitchFamily="66" charset="0"/>
            </a:endParaRPr>
          </a:p>
          <a:p>
            <a:pPr algn="ctr">
              <a:spcBef>
                <a:spcPct val="20000"/>
              </a:spcBef>
              <a:buClr>
                <a:schemeClr val="hlink"/>
              </a:buClr>
              <a:buFont typeface="Symbol" pitchFamily="18" charset="2"/>
              <a:buNone/>
            </a:pPr>
            <a:r>
              <a:rPr lang="en-US" altLang="en-US" sz="2400" b="0">
                <a:solidFill>
                  <a:srgbClr val="006600"/>
                </a:solidFill>
                <a:latin typeface="Comic Sans MS" pitchFamily="66" charset="0"/>
              </a:rPr>
              <a:t>Muons, Inc. and Fermilab</a:t>
            </a:r>
            <a:endParaRPr lang="en-US" altLang="en-US" sz="2400" b="0" baseline="30000">
              <a:solidFill>
                <a:srgbClr val="006600"/>
              </a:solidFill>
              <a:latin typeface="Comic Sans MS" pitchFamily="66" charset="0"/>
            </a:endParaRPr>
          </a:p>
          <a:p>
            <a:pPr algn="ctr">
              <a:spcBef>
                <a:spcPct val="20000"/>
              </a:spcBef>
              <a:buClr>
                <a:schemeClr val="hlink"/>
              </a:buClr>
              <a:buFont typeface="Symbol" pitchFamily="18" charset="2"/>
              <a:buNone/>
            </a:pPr>
            <a:r>
              <a:rPr lang="en-US" sz="2400" b="0">
                <a:solidFill>
                  <a:srgbClr val="006600"/>
                </a:solidFill>
                <a:latin typeface="Comic Sans MS" pitchFamily="66" charset="0"/>
              </a:rPr>
              <a:t>February 4, 2009</a:t>
            </a:r>
            <a:endParaRPr lang="en-US" altLang="en-US" sz="2400" b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23561" name="Rectangle 6"/>
          <p:cNvSpPr>
            <a:spLocks noChangeArrowheads="1"/>
          </p:cNvSpPr>
          <p:nvPr/>
        </p:nvSpPr>
        <p:spPr bwMode="auto">
          <a:xfrm>
            <a:off x="304800" y="6400800"/>
            <a:ext cx="83058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475" y="136525"/>
            <a:ext cx="7359650" cy="1395413"/>
          </a:xfrm>
        </p:spPr>
        <p:txBody>
          <a:bodyPr/>
          <a:lstStyle/>
          <a:p>
            <a:pPr>
              <a:spcBef>
                <a:spcPts val="180"/>
              </a:spcBef>
              <a:defRPr/>
            </a:pPr>
            <a:r>
              <a:rPr lang="en-US" dirty="0" smtClean="0">
                <a:sym typeface="Arial" charset="0"/>
              </a:rPr>
              <a:t>Other Backgrounds</a:t>
            </a:r>
            <a:endParaRPr lang="en-US" dirty="0">
              <a:sym typeface="Arial" charset="0"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6200000">
            <a:off x="2123123" y="517208"/>
            <a:ext cx="3451860" cy="6932295"/>
          </a:xfrm>
        </p:spPr>
        <p:txBody>
          <a:bodyPr/>
          <a:lstStyle/>
          <a:p>
            <a:pPr marL="447177" lvl="6" eaLnBrk="0" hangingPunct="0">
              <a:buFont typeface="Times New Roman" charset="0"/>
              <a:buChar char="•"/>
              <a:defRPr/>
            </a:pPr>
            <a:r>
              <a:rPr lang="en-US" dirty="0" smtClean="0">
                <a:latin typeface="+mj-lt"/>
              </a:rPr>
              <a:t>In-flight muon decays yielding electrons </a:t>
            </a:r>
          </a:p>
          <a:p>
            <a:pPr marL="858634" lvl="7" eaLnBrk="0" hangingPunct="0">
              <a:buFont typeface="Times New Roman" charset="0"/>
              <a:buChar char="•"/>
              <a:defRPr/>
            </a:pPr>
            <a:r>
              <a:rPr lang="en-US" dirty="0" smtClean="0">
                <a:latin typeface="+mj-lt"/>
              </a:rPr>
              <a:t>If </a:t>
            </a:r>
            <a:r>
              <a:rPr lang="en-US" dirty="0" err="1" smtClean="0">
                <a:latin typeface="+mj-lt"/>
              </a:rPr>
              <a:t>p</a:t>
            </a:r>
            <a:r>
              <a:rPr lang="en-US" baseline="-25000" dirty="0" err="1" smtClean="0"/>
              <a:t>μ</a:t>
            </a:r>
            <a:r>
              <a:rPr lang="en-US" dirty="0" smtClean="0">
                <a:latin typeface="+mj-lt"/>
              </a:rPr>
              <a:t> &gt; 76 MeV/</a:t>
            </a:r>
            <a:r>
              <a:rPr lang="en-US" dirty="0" err="1" smtClean="0">
                <a:latin typeface="+mj-lt"/>
              </a:rPr>
              <a:t>c</a:t>
            </a:r>
            <a:r>
              <a:rPr lang="en-US" dirty="0" smtClean="0">
                <a:latin typeface="+mj-lt"/>
              </a:rPr>
              <a:t>, can get &gt; 100 MeV electron</a:t>
            </a:r>
          </a:p>
          <a:p>
            <a:pPr marL="447177" lvl="6" eaLnBrk="0" hangingPunct="0">
              <a:buFont typeface="Times New Roman" charset="0"/>
              <a:buChar char="•"/>
              <a:defRPr/>
            </a:pPr>
            <a:r>
              <a:rPr lang="en-US" dirty="0" smtClean="0">
                <a:latin typeface="+mj-lt"/>
              </a:rPr>
              <a:t> Late arriving electrons from spiraling in field</a:t>
            </a:r>
          </a:p>
          <a:p>
            <a:pPr marL="447177" lvl="6" eaLnBrk="0" hangingPunct="0">
              <a:buFont typeface="Times New Roman" charset="0"/>
              <a:buChar char="•"/>
              <a:defRPr/>
            </a:pPr>
            <a:r>
              <a:rPr lang="en-US" dirty="0" smtClean="0">
                <a:latin typeface="+mj-lt"/>
              </a:rPr>
              <a:t>Momentum selection and a tighter timing distribution would help! </a:t>
            </a:r>
          </a:p>
          <a:p>
            <a:pPr marL="447181" indent="-298597">
              <a:spcBef>
                <a:spcPts val="3060"/>
              </a:spcBef>
              <a:buFont typeface="Times New Roman" charset="0"/>
              <a:buChar char="•"/>
              <a:defRPr/>
            </a:pPr>
            <a:endParaRPr lang="en-US" dirty="0">
              <a:sym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2C20D17D-4AD6-4A33-B6C4-AE8F87FB980D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10</a:t>
            </a:fld>
            <a:endParaRPr lang="en-US" dirty="0"/>
          </a:p>
        </p:txBody>
      </p:sp>
      <p:sp>
        <p:nvSpPr>
          <p:cNvPr id="37893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  <p:sp>
        <p:nvSpPr>
          <p:cNvPr id="37894" name="TextBox 5"/>
          <p:cNvSpPr txBox="1">
            <a:spLocks noChangeArrowheads="1"/>
          </p:cNvSpPr>
          <p:nvPr/>
        </p:nvSpPr>
        <p:spPr bwMode="auto">
          <a:xfrm>
            <a:off x="2057400" y="5486400"/>
            <a:ext cx="1922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Upgrade alert!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</a:t>
            </a:r>
            <a:r>
              <a:rPr lang="en-US" smtClean="0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410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356844E-44C7-4C39-B4B3-5E1D5B45CE74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83058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solidFill>
                  <a:srgbClr val="C00000"/>
                </a:solidFill>
              </a:rPr>
              <a:t>Backgrounds from Stopped Muons(Cont’d) 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7772400" cy="5448300"/>
          </a:xfrm>
        </p:spPr>
        <p:txBody>
          <a:bodyPr/>
          <a:lstStyle/>
          <a:p>
            <a:pPr eaLnBrk="1" hangingPunct="1"/>
            <a:r>
              <a:rPr lang="en-US" smtClean="0"/>
              <a:t>Ordinary muon capture on the nucleus</a:t>
            </a:r>
          </a:p>
          <a:p>
            <a:pPr lvl="1" eaLnBrk="1" hangingPunct="1"/>
            <a:endParaRPr lang="en-US" smtClean="0">
              <a:solidFill>
                <a:srgbClr val="0033CC"/>
              </a:solidFill>
            </a:endParaRPr>
          </a:p>
          <a:p>
            <a:pPr lvl="1" eaLnBrk="1" hangingPunct="1"/>
            <a:r>
              <a:rPr lang="en-US" smtClean="0">
                <a:solidFill>
                  <a:srgbClr val="0033CC"/>
                </a:solidFill>
              </a:rPr>
              <a:t>In aluminum, 40% capture, 60% decay, lifetime = 864 ns </a:t>
            </a:r>
          </a:p>
          <a:p>
            <a:pPr lvl="1" eaLnBrk="1" hangingPunct="1"/>
            <a:r>
              <a:rPr lang="en-US" smtClean="0">
                <a:solidFill>
                  <a:srgbClr val="0033CC"/>
                </a:solidFill>
              </a:rPr>
              <a:t>n, p are low energy, </a:t>
            </a:r>
            <a:r>
              <a:rPr lang="en-US" smtClean="0">
                <a:solidFill>
                  <a:srgbClr val="0033CC"/>
                </a:solidFill>
                <a:latin typeface="Symbol" pitchFamily="18" charset="2"/>
              </a:rPr>
              <a:t>g</a:t>
            </a:r>
            <a:r>
              <a:rPr lang="en-US" smtClean="0">
                <a:solidFill>
                  <a:srgbClr val="0033CC"/>
                </a:solidFill>
              </a:rPr>
              <a:t> are mostly low energy, well below conversion electron energy: create high rate background in detectors, potential track recognition errors</a:t>
            </a:r>
          </a:p>
          <a:p>
            <a:pPr lvl="2" eaLnBrk="1" hangingPunct="1"/>
            <a:r>
              <a:rPr lang="en-US" smtClean="0"/>
              <a:t>Neutral background (n, </a:t>
            </a:r>
            <a:r>
              <a:rPr lang="en-US" smtClean="0">
                <a:latin typeface="Symbol" pitchFamily="18" charset="2"/>
              </a:rPr>
              <a:t>g</a:t>
            </a:r>
            <a:r>
              <a:rPr lang="en-US" smtClean="0"/>
              <a:t>) is reduced by displacing detectors downstream from the stopping target</a:t>
            </a:r>
          </a:p>
          <a:p>
            <a:pPr lvl="2" eaLnBrk="1" hangingPunct="1"/>
            <a:r>
              <a:rPr lang="en-US" smtClean="0"/>
              <a:t>Protons are reduced by placing thin absorbers in their path</a:t>
            </a:r>
          </a:p>
          <a:p>
            <a:pPr lvl="1" eaLnBrk="1" hangingPunct="1"/>
            <a:r>
              <a:rPr lang="en-US" smtClean="0">
                <a:solidFill>
                  <a:srgbClr val="0033CC"/>
                </a:solidFill>
              </a:rPr>
              <a:t>Muon radiative decay, </a:t>
            </a:r>
            <a:r>
              <a:rPr lang="en-US" smtClean="0">
                <a:solidFill>
                  <a:srgbClr val="0033CC"/>
                </a:solidFill>
                <a:latin typeface="Symbol" pitchFamily="18" charset="2"/>
              </a:rPr>
              <a:t>g</a:t>
            </a:r>
            <a:r>
              <a:rPr lang="en-US" smtClean="0">
                <a:solidFill>
                  <a:srgbClr val="0033CC"/>
                </a:solidFill>
              </a:rPr>
              <a:t> near conversion energy, prob ~ few x 10</a:t>
            </a:r>
            <a:r>
              <a:rPr lang="en-US" baseline="30000" smtClean="0">
                <a:solidFill>
                  <a:srgbClr val="0033CC"/>
                </a:solidFill>
              </a:rPr>
              <a:t>-5</a:t>
            </a:r>
            <a:r>
              <a:rPr lang="en-US" smtClean="0">
                <a:solidFill>
                  <a:srgbClr val="0033CC"/>
                </a:solidFill>
              </a:rPr>
              <a:t>; endpoint for aluminum 102.4 MeV, 2.5 MeV below conversion electron energy. Smaller event rate but still significant compared to DIO.</a:t>
            </a:r>
          </a:p>
          <a:p>
            <a:pPr eaLnBrk="1" hangingPunct="1"/>
            <a:r>
              <a:rPr lang="en-US" smtClean="0"/>
              <a:t>In-flight muon decay</a:t>
            </a:r>
            <a:endParaRPr lang="en-US" sz="2000" smtClean="0"/>
          </a:p>
          <a:p>
            <a:pPr lvl="1" eaLnBrk="1" hangingPunct="1"/>
            <a:r>
              <a:rPr lang="en-US" smtClean="0">
                <a:solidFill>
                  <a:srgbClr val="0033CC"/>
                </a:solidFill>
              </a:rPr>
              <a:t>p</a:t>
            </a:r>
            <a:r>
              <a:rPr lang="en-US" baseline="-25000" smtClean="0">
                <a:solidFill>
                  <a:srgbClr val="0033CC"/>
                </a:solidFill>
                <a:latin typeface="Symbol" pitchFamily="18" charset="2"/>
              </a:rPr>
              <a:t>m</a:t>
            </a:r>
            <a:r>
              <a:rPr lang="en-US" smtClean="0">
                <a:solidFill>
                  <a:srgbClr val="0033CC"/>
                </a:solidFill>
              </a:rPr>
              <a:t>&gt;75 MeV/c can decay to &gt;100 MeV electron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>
              <a:solidFill>
                <a:schemeClr val="tx1"/>
              </a:solidFill>
            </a:endParaRP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474788" y="1517650"/>
          <a:ext cx="6664325" cy="387350"/>
        </p:xfrm>
        <a:graphic>
          <a:graphicData uri="http://schemas.openxmlformats.org/presentationml/2006/ole">
            <p:oleObj spid="_x0000_s4098" name="Equation" r:id="rId4" imgW="4381200" imgH="253800" progId="Equation.DSMT4">
              <p:embed/>
            </p:oleObj>
          </a:graphicData>
        </a:graphic>
      </p:graphicFrame>
      <p:sp>
        <p:nvSpPr>
          <p:cNvPr id="4103" name="TextBox 6"/>
          <p:cNvSpPr txBox="1">
            <a:spLocks noChangeArrowheads="1"/>
          </p:cNvSpPr>
          <p:nvPr/>
        </p:nvSpPr>
        <p:spPr bwMode="auto">
          <a:xfrm>
            <a:off x="5943600" y="3505200"/>
            <a:ext cx="1922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Upgrade alert!</a:t>
            </a:r>
            <a:endParaRPr lang="en-US"/>
          </a:p>
        </p:txBody>
      </p:sp>
      <p:sp>
        <p:nvSpPr>
          <p:cNvPr id="4104" name="TextBox 7"/>
          <p:cNvSpPr txBox="1">
            <a:spLocks noChangeArrowheads="1"/>
          </p:cNvSpPr>
          <p:nvPr/>
        </p:nvSpPr>
        <p:spPr bwMode="auto">
          <a:xfrm>
            <a:off x="533400" y="6503988"/>
            <a:ext cx="13636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Jim Miller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6477000" cy="317500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Long Transit Time Background</a:t>
            </a:r>
            <a:endParaRPr lang="en-US" sz="3200" dirty="0"/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8001000" cy="6324600"/>
          </a:xfrm>
        </p:spPr>
        <p:txBody>
          <a:bodyPr/>
          <a:lstStyle/>
          <a:p>
            <a:r>
              <a:rPr lang="en-US" sz="2000" smtClean="0"/>
              <a:t>Particles with low longitudinal velocity can take a long time to traverse the beam line, arriving at the stopping target during the measurement period</a:t>
            </a:r>
          </a:p>
          <a:p>
            <a:pPr lvl="1"/>
            <a:r>
              <a:rPr lang="en-US" sz="1800" smtClean="0">
                <a:solidFill>
                  <a:srgbClr val="0033CC"/>
                </a:solidFill>
              </a:rPr>
              <a:t>Antiprotons and radiative pion capture:</a:t>
            </a:r>
          </a:p>
          <a:p>
            <a:pPr lvl="2"/>
            <a:r>
              <a:rPr lang="en-US" smtClean="0"/>
              <a:t>Antiprotons are stopped by a thin window in middle of transport</a:t>
            </a:r>
          </a:p>
          <a:p>
            <a:pPr lvl="2"/>
            <a:r>
              <a:rPr lang="en-US" smtClean="0"/>
              <a:t>Adjust measure start time until most long-transit time pions decay</a:t>
            </a:r>
          </a:p>
          <a:p>
            <a:r>
              <a:rPr lang="en-US" sz="2000" smtClean="0"/>
              <a:t>Example of a potential problem</a:t>
            </a:r>
          </a:p>
          <a:p>
            <a:pPr lvl="1"/>
            <a:r>
              <a:rPr lang="en-US" sz="1800" smtClean="0">
                <a:solidFill>
                  <a:srgbClr val="0033CC"/>
                </a:solidFill>
              </a:rPr>
              <a:t>Pion decays into a muon early in the transport solenoid</a:t>
            </a:r>
          </a:p>
          <a:p>
            <a:pPr lvl="1"/>
            <a:r>
              <a:rPr lang="en-US" sz="1800" smtClean="0">
                <a:solidFill>
                  <a:srgbClr val="0033CC"/>
                </a:solidFill>
              </a:rPr>
              <a:t>Muon can have small pitch and progress very slowly downstream</a:t>
            </a:r>
          </a:p>
          <a:p>
            <a:pPr lvl="1"/>
            <a:r>
              <a:rPr lang="en-US" sz="1800" smtClean="0">
                <a:solidFill>
                  <a:srgbClr val="0033CC"/>
                </a:solidFill>
              </a:rPr>
              <a:t>Muon can decay after a long time into an electron</a:t>
            </a:r>
          </a:p>
          <a:p>
            <a:pPr lvl="1"/>
            <a:r>
              <a:rPr lang="en-US" sz="1800" smtClean="0">
                <a:solidFill>
                  <a:srgbClr val="0033CC"/>
                </a:solidFill>
              </a:rPr>
              <a:t>Decay electron can be &gt;100 MeV if p</a:t>
            </a:r>
            <a:r>
              <a:rPr lang="en-US" sz="1800" baseline="-25000" smtClean="0">
                <a:solidFill>
                  <a:srgbClr val="0033CC"/>
                </a:solidFill>
                <a:latin typeface="Symbol" pitchFamily="18" charset="2"/>
              </a:rPr>
              <a:t>m</a:t>
            </a:r>
            <a:r>
              <a:rPr lang="en-US" sz="1800" smtClean="0">
                <a:solidFill>
                  <a:srgbClr val="0033CC"/>
                </a:solidFill>
              </a:rPr>
              <a:t>&gt;75 MeV/c</a:t>
            </a:r>
          </a:p>
          <a:p>
            <a:pPr lvl="1"/>
            <a:r>
              <a:rPr lang="en-US" sz="1800" smtClean="0">
                <a:solidFill>
                  <a:srgbClr val="0033CC"/>
                </a:solidFill>
              </a:rPr>
              <a:t>Electron could scatter in collimators, arriving at the target late during the measurement period, where it could scatter into the detector acceptance</a:t>
            </a:r>
          </a:p>
          <a:p>
            <a:r>
              <a:rPr lang="en-US" sz="2000" smtClean="0"/>
              <a:t>To suppress this…</a:t>
            </a:r>
          </a:p>
          <a:p>
            <a:pPr lvl="1"/>
            <a:r>
              <a:rPr lang="en-US" sz="1800" smtClean="0"/>
              <a:t>Straight sections of solenoids have dB</a:t>
            </a:r>
            <a:r>
              <a:rPr lang="en-US" sz="1800" baseline="-25000" smtClean="0"/>
              <a:t>s</a:t>
            </a:r>
            <a:r>
              <a:rPr lang="en-US" sz="1800" smtClean="0"/>
              <a:t>/ds&lt;0.02 T/m</a:t>
            </a:r>
          </a:p>
          <a:p>
            <a:pPr lvl="2"/>
            <a:r>
              <a:rPr lang="en-US" smtClean="0"/>
              <a:t>Greatly reduces number of particles (e.g</a:t>
            </a:r>
            <a:r>
              <a:rPr lang="en-US" smtClean="0">
                <a:latin typeface="Symbol" pitchFamily="18" charset="2"/>
              </a:rPr>
              <a:t>. p-&gt;m</a:t>
            </a:r>
            <a:r>
              <a:rPr lang="en-US" smtClean="0"/>
              <a:t>) with small pitch</a:t>
            </a:r>
          </a:p>
          <a:p>
            <a:pPr lvl="2"/>
            <a:r>
              <a:rPr lang="en-US" smtClean="0"/>
              <a:t>Gradient criterion not necessary in curved solenoid sections, low pitch particles are swept away vertically by dB</a:t>
            </a:r>
            <a:r>
              <a:rPr lang="en-US" baseline="-25000" smtClean="0"/>
              <a:t>s</a:t>
            </a:r>
            <a:r>
              <a:rPr lang="en-US" smtClean="0"/>
              <a:t>/dr field gradient.</a:t>
            </a: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</a:t>
            </a:r>
            <a:r>
              <a:rPr lang="en-US" smtClean="0">
                <a:latin typeface="Comic Sans MS" pitchFamily="66" charset="0"/>
              </a:rPr>
              <a:t>PAC Meeting - Nov. 3 2008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2AD65C4-797E-45DE-9F3C-1E84AF9745D3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38918" name="TextBox 5"/>
          <p:cNvSpPr txBox="1">
            <a:spLocks noChangeArrowheads="1"/>
          </p:cNvSpPr>
          <p:nvPr/>
        </p:nvSpPr>
        <p:spPr bwMode="auto">
          <a:xfrm>
            <a:off x="6934200" y="5105400"/>
            <a:ext cx="19224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Upgrade alert!</a:t>
            </a:r>
            <a:endParaRPr lang="en-US"/>
          </a:p>
          <a:p>
            <a:endParaRPr lang="en-US"/>
          </a:p>
        </p:txBody>
      </p:sp>
      <p:sp>
        <p:nvSpPr>
          <p:cNvPr id="38919" name="TextBox 6"/>
          <p:cNvSpPr txBox="1">
            <a:spLocks noChangeArrowheads="1"/>
          </p:cNvSpPr>
          <p:nvPr/>
        </p:nvSpPr>
        <p:spPr bwMode="auto">
          <a:xfrm>
            <a:off x="762000" y="6503988"/>
            <a:ext cx="152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Jim Miller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F6590DDE-F486-4EC2-B8BA-F044E049CE7C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13</a:t>
            </a:fld>
            <a:endParaRPr lang="en-US" dirty="0"/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4950" y="22225"/>
            <a:ext cx="1311275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742950" y="274638"/>
            <a:ext cx="7361238" cy="1393825"/>
          </a:xfrm>
        </p:spPr>
        <p:txBody>
          <a:bodyPr/>
          <a:lstStyle/>
          <a:p>
            <a:pPr eaLnBrk="1" hangingPunct="1">
              <a:spcBef>
                <a:spcPts val="180"/>
              </a:spcBef>
              <a:tabLst>
                <a:tab pos="857205" algn="l"/>
                <a:tab pos="857205" algn="l"/>
              </a:tabLst>
              <a:defRPr/>
            </a:pPr>
            <a:r>
              <a:rPr lang="en-US" sz="4400" dirty="0">
                <a:sym typeface="Arial" pitchFamily="-12" charset="0"/>
              </a:rPr>
              <a:t>Choice of Stopping Material:</a:t>
            </a:r>
            <a:br>
              <a:rPr lang="en-US" sz="4400" dirty="0">
                <a:sym typeface="Arial" pitchFamily="-12" charset="0"/>
              </a:rPr>
            </a:br>
            <a:r>
              <a:rPr lang="en-US" sz="4400" dirty="0">
                <a:sym typeface="Arial" pitchFamily="-12" charset="0"/>
              </a:rPr>
              <a:t>rate </a:t>
            </a:r>
            <a:r>
              <a:rPr lang="en-US" sz="4400" dirty="0" err="1">
                <a:sym typeface="Arial" pitchFamily="-12" charset="0"/>
              </a:rPr>
              <a:t>vs</a:t>
            </a:r>
            <a:r>
              <a:rPr lang="en-US" sz="4400" dirty="0">
                <a:sym typeface="Arial" pitchFamily="-12" charset="0"/>
              </a:rPr>
              <a:t> wait</a:t>
            </a:r>
          </a:p>
        </p:txBody>
      </p:sp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292" tIns="41148" rIns="82292" bIns="41148" anchor="ctr"/>
          <a:lstStyle/>
          <a:p>
            <a:pPr algn="ctr"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fld id="{F0AD2DA9-D35F-48DC-AF71-D0094880DC6C}" type="slidenum">
              <a:rPr lang="en-US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pPr algn="ctr">
                <a:tabLst>
                  <a:tab pos="250825" algn="l"/>
                  <a:tab pos="501650" algn="l"/>
                  <a:tab pos="754063" algn="l"/>
                  <a:tab pos="1004888" algn="l"/>
                  <a:tab pos="1244600" algn="l"/>
                  <a:tab pos="1497013" algn="l"/>
                  <a:tab pos="1747838" algn="l"/>
                  <a:tab pos="1998663" algn="l"/>
                  <a:tab pos="2251075" algn="l"/>
                  <a:tab pos="2501900" algn="l"/>
                  <a:tab pos="2754313" algn="l"/>
                  <a:tab pos="3005138" algn="l"/>
                </a:tabLst>
              </a:pPr>
              <a:t>13</a:t>
            </a:fld>
            <a:endParaRPr lang="en-US">
              <a:solidFill>
                <a:srgbClr val="43412C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39943" name="Rectangle 6"/>
          <p:cNvSpPr>
            <a:spLocks/>
          </p:cNvSpPr>
          <p:nvPr/>
        </p:nvSpPr>
        <p:spPr bwMode="auto">
          <a:xfrm>
            <a:off x="2617788" y="2640013"/>
            <a:ext cx="1143000" cy="1817687"/>
          </a:xfrm>
          <a:prstGeom prst="rect">
            <a:avLst/>
          </a:prstGeom>
          <a:solidFill>
            <a:srgbClr val="E6E6E6"/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en-US" sz="2500">
              <a:solidFill>
                <a:srgbClr val="43412C"/>
              </a:solidFill>
              <a:latin typeface="Hoefler Text" pitchFamily="28" charset="0"/>
              <a:sym typeface="Hoefler Text" pitchFamily="28" charset="0"/>
            </a:endParaRPr>
          </a:p>
        </p:txBody>
      </p:sp>
      <p:sp>
        <p:nvSpPr>
          <p:cNvPr id="39944" name="Rectangle 7"/>
          <p:cNvSpPr>
            <a:spLocks/>
          </p:cNvSpPr>
          <p:nvPr/>
        </p:nvSpPr>
        <p:spPr bwMode="auto">
          <a:xfrm>
            <a:off x="2811463" y="1679575"/>
            <a:ext cx="1154112" cy="3303588"/>
          </a:xfrm>
          <a:prstGeom prst="rect">
            <a:avLst/>
          </a:prstGeom>
          <a:solidFill>
            <a:srgbClr val="E6E6E6"/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en-US" sz="2500">
              <a:solidFill>
                <a:srgbClr val="43412C"/>
              </a:solidFill>
              <a:latin typeface="Hoefler Text" pitchFamily="28" charset="0"/>
              <a:sym typeface="Hoefler Text" pitchFamily="28" charset="0"/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-57150" y="1314450"/>
            <a:ext cx="3635375" cy="4468813"/>
          </a:xfrm>
        </p:spPr>
        <p:txBody>
          <a:bodyPr/>
          <a:lstStyle/>
          <a:p>
            <a:pPr marL="512897" indent="-318605" eaLnBrk="1" hangingPunct="1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958647" algn="l"/>
              </a:tabLst>
              <a:defRPr/>
            </a:pPr>
            <a:r>
              <a:rPr lang="en-US" dirty="0">
                <a:sym typeface="Arial" pitchFamily="-12" charset="0"/>
              </a:rPr>
              <a:t>Stop </a:t>
            </a:r>
            <a:r>
              <a:rPr lang="en-US" dirty="0" err="1">
                <a:sym typeface="Arial" pitchFamily="-12" charset="0"/>
              </a:rPr>
              <a:t>muons</a:t>
            </a:r>
            <a:r>
              <a:rPr lang="en-US" dirty="0">
                <a:sym typeface="Arial" pitchFamily="-12" charset="0"/>
              </a:rPr>
              <a:t> in target (Z,A)</a:t>
            </a:r>
          </a:p>
          <a:p>
            <a:pPr marL="512897" indent="-318605" eaLnBrk="1" hangingPunct="1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958647" algn="l"/>
              </a:tabLst>
              <a:defRPr/>
            </a:pPr>
            <a:r>
              <a:rPr lang="en-US" dirty="0">
                <a:sym typeface="Arial" pitchFamily="-12" charset="0"/>
              </a:rPr>
              <a:t>Physics sensitive to Z: with signal, can switch target to probe source of new physics </a:t>
            </a:r>
          </a:p>
          <a:p>
            <a:pPr marL="512897" indent="-318605" eaLnBrk="1" hangingPunct="1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958647" algn="l"/>
              </a:tabLst>
              <a:defRPr/>
            </a:pPr>
            <a:r>
              <a:rPr lang="en-US" dirty="0">
                <a:sym typeface="Arial" pitchFamily="-12" charset="0"/>
              </a:rPr>
              <a:t>Why start with Al?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336925" y="1646238"/>
            <a:ext cx="5715000" cy="2947987"/>
            <a:chOff x="0" y="0"/>
            <a:chExt cx="4592" cy="2288"/>
          </a:xfrm>
        </p:grpSpPr>
        <p:pic>
          <p:nvPicPr>
            <p:cNvPr id="39951" name="Picture 1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19" y="86"/>
              <a:ext cx="2752" cy="187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5" name="Rectangle 12"/>
            <p:cNvSpPr>
              <a:spLocks/>
            </p:cNvSpPr>
            <p:nvPr/>
          </p:nvSpPr>
          <p:spPr bwMode="auto">
            <a:xfrm>
              <a:off x="0" y="1807"/>
              <a:ext cx="4592" cy="48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blurRad="25400" dist="253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pPr algn="ctr"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r>
                <a:rPr lang="en-US" sz="2500" dirty="0">
                  <a:solidFill>
                    <a:srgbClr val="43412C"/>
                  </a:solidFill>
                  <a:latin typeface="Hoefler Text" pitchFamily="-12" charset="0"/>
                  <a:ea typeface="Hoefler Text" pitchFamily="-12" charset="0"/>
                  <a:cs typeface="Hoefler Text" pitchFamily="-12" charset="0"/>
                  <a:sym typeface="Hoefler Text" pitchFamily="-12" charset="0"/>
                </a:rPr>
                <a:t> </a:t>
              </a:r>
              <a:r>
                <a:rPr lang="en-US" sz="14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V. </a:t>
              </a:r>
              <a:r>
                <a:rPr lang="en-US" sz="1400" dirty="0" err="1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Cirigliano</a:t>
              </a:r>
              <a:r>
                <a:rPr lang="en-US" sz="14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,  B. Grinstein, G. </a:t>
              </a:r>
              <a:r>
                <a:rPr lang="en-US" sz="1400" dirty="0" err="1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Isidori</a:t>
              </a:r>
              <a:r>
                <a:rPr lang="en-US" sz="14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, M. Wise </a:t>
              </a:r>
              <a:r>
                <a:rPr lang="en-US" sz="1400" dirty="0">
                  <a:solidFill>
                    <a:srgbClr val="43412C"/>
                  </a:solidFill>
                  <a:latin typeface="Arial Bold" charset="0"/>
                  <a:ea typeface="Arial Bold" charset="0"/>
                  <a:cs typeface="Arial Bold" charset="0"/>
                  <a:sym typeface="Arial Bold" charset="0"/>
                </a:rPr>
                <a:t>Nucl.Phys.B728:121-134,2005</a:t>
              </a:r>
              <a:r>
                <a:rPr lang="en-US" sz="14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. e-Print: </a:t>
              </a:r>
              <a:r>
                <a:rPr lang="en-US" sz="1400" dirty="0" err="1">
                  <a:solidFill>
                    <a:srgbClr val="43412C"/>
                  </a:solidFill>
                  <a:latin typeface="Arial Bold" charset="0"/>
                  <a:ea typeface="Arial Bold" charset="0"/>
                  <a:cs typeface="Arial Bold" charset="0"/>
                  <a:sym typeface="Arial Bold" charset="0"/>
                </a:rPr>
                <a:t>hep</a:t>
              </a:r>
              <a:r>
                <a:rPr lang="en-US" sz="1400" dirty="0">
                  <a:solidFill>
                    <a:srgbClr val="43412C"/>
                  </a:solidFill>
                  <a:latin typeface="Arial Bold" charset="0"/>
                  <a:ea typeface="Arial Bold" charset="0"/>
                  <a:cs typeface="Arial Bold" charset="0"/>
                  <a:sym typeface="Arial Bold" charset="0"/>
                </a:rPr>
                <a:t>-ph/0507001</a:t>
              </a:r>
            </a:p>
          </p:txBody>
        </p:sp>
        <p:sp>
          <p:nvSpPr>
            <p:cNvPr id="6" name="Rectangle 13"/>
            <p:cNvSpPr>
              <a:spLocks/>
            </p:cNvSpPr>
            <p:nvPr/>
          </p:nvSpPr>
          <p:spPr bwMode="auto">
            <a:xfrm>
              <a:off x="3413" y="488"/>
              <a:ext cx="1070" cy="75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blurRad="25400" dist="253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r>
                <a:rPr lang="en-US" sz="2500" dirty="0">
                  <a:solidFill>
                    <a:srgbClr val="43412C"/>
                  </a:solidFill>
                  <a:latin typeface="Hoefler Text" pitchFamily="-12" charset="0"/>
                  <a:ea typeface="Hoefler Text" pitchFamily="-12" charset="0"/>
                  <a:cs typeface="Hoefler Text" pitchFamily="-12" charset="0"/>
                  <a:sym typeface="Hoefler Text" pitchFamily="-12" charset="0"/>
                </a:rPr>
                <a:t> </a:t>
              </a:r>
              <a:r>
                <a:rPr lang="en-US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s</a:t>
              </a:r>
              <a:r>
                <a:rPr lang="en-US" baseline="-60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13</a:t>
              </a:r>
              <a:r>
                <a:rPr lang="en-US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 is </a:t>
              </a:r>
              <a:r>
                <a:rPr lang="en-US" dirty="0" err="1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NOvA</a:t>
              </a:r>
              <a:r>
                <a:rPr lang="en-US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 mixing angle</a:t>
              </a:r>
            </a:p>
            <a:p>
              <a:pPr algn="ctr"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r>
                <a:rPr lang="en-US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&lt; 0.2 or so</a:t>
              </a:r>
            </a:p>
          </p:txBody>
        </p:sp>
        <p:sp>
          <p:nvSpPr>
            <p:cNvPr id="7" name="Rectangle 14"/>
            <p:cNvSpPr>
              <a:spLocks/>
            </p:cNvSpPr>
            <p:nvPr/>
          </p:nvSpPr>
          <p:spPr bwMode="auto">
            <a:xfrm>
              <a:off x="1424" y="0"/>
              <a:ext cx="2277" cy="23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blurRad="25400" dist="25399" dir="2700000" algn="ctr" rotWithShape="0">
                <a:schemeClr val="bg2">
                  <a:alpha val="75000"/>
                </a:schemeClr>
              </a:outerShdw>
            </a:effectLst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r>
                <a:rPr lang="en-US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can see up to x4 effect!</a:t>
              </a:r>
            </a:p>
          </p:txBody>
        </p:sp>
      </p:grpSp>
      <p:sp>
        <p:nvSpPr>
          <p:cNvPr id="39947" name="Rectangle 15"/>
          <p:cNvSpPr>
            <a:spLocks/>
          </p:cNvSpPr>
          <p:nvPr/>
        </p:nvSpPr>
        <p:spPr bwMode="auto">
          <a:xfrm>
            <a:off x="3736975" y="2286000"/>
            <a:ext cx="127000" cy="1028700"/>
          </a:xfrm>
          <a:prstGeom prst="rect">
            <a:avLst/>
          </a:prstGeom>
          <a:solidFill>
            <a:srgbClr val="E6E6E6"/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en-US" sz="2500">
              <a:solidFill>
                <a:srgbClr val="43412C"/>
              </a:solidFill>
              <a:latin typeface="Hoefler Text" pitchFamily="28" charset="0"/>
              <a:sym typeface="Hoefler Text" pitchFamily="28" charset="0"/>
            </a:endParaRPr>
          </a:p>
        </p:txBody>
      </p:sp>
      <p:pic>
        <p:nvPicPr>
          <p:cNvPr id="39948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4495800"/>
            <a:ext cx="382905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9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  <p:sp>
        <p:nvSpPr>
          <p:cNvPr id="39950" name="TextBox 17"/>
          <p:cNvSpPr txBox="1">
            <a:spLocks noChangeArrowheads="1"/>
          </p:cNvSpPr>
          <p:nvPr/>
        </p:nvSpPr>
        <p:spPr bwMode="auto">
          <a:xfrm>
            <a:off x="1600200" y="4419600"/>
            <a:ext cx="1922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Upgrade alert!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74916D6E-86B3-468E-9C4C-FC6890CD92D8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14</a:t>
            </a:fld>
            <a:endParaRPr lang="en-US" dirty="0"/>
          </a:p>
        </p:txBody>
      </p:sp>
      <p:sp>
        <p:nvSpPr>
          <p:cNvPr id="40963" name="Rectangle 1"/>
          <p:cNvSpPr>
            <a:spLocks/>
          </p:cNvSpPr>
          <p:nvPr/>
        </p:nvSpPr>
        <p:spPr bwMode="auto">
          <a:xfrm>
            <a:off x="263525" y="6469063"/>
            <a:ext cx="8616950" cy="309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                                   </a:t>
            </a: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096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4950" y="22225"/>
            <a:ext cx="1311275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2" name="Rectangle 4"/>
          <p:cNvSpPr>
            <a:spLocks noGrp="1" noChangeArrowheads="1"/>
          </p:cNvSpPr>
          <p:nvPr>
            <p:ph type="title"/>
          </p:nvPr>
        </p:nvSpPr>
        <p:spPr>
          <a:xfrm>
            <a:off x="536575" y="149225"/>
            <a:ext cx="7361238" cy="1393825"/>
          </a:xfrm>
        </p:spPr>
        <p:txBody>
          <a:bodyPr/>
          <a:lstStyle/>
          <a:p>
            <a:pPr eaLnBrk="1" hangingPunct="1">
              <a:spcBef>
                <a:spcPts val="180"/>
              </a:spcBef>
              <a:tabLst>
                <a:tab pos="857205" algn="l"/>
                <a:tab pos="857205" algn="l"/>
              </a:tabLst>
              <a:defRPr/>
            </a:pPr>
            <a:r>
              <a:rPr lang="en-US" dirty="0">
                <a:sym typeface="Arial" pitchFamily="-12" charset="0"/>
              </a:rPr>
              <a:t>Prompt Background</a:t>
            </a:r>
            <a:br>
              <a:rPr lang="en-US" dirty="0">
                <a:sym typeface="Arial" pitchFamily="-12" charset="0"/>
              </a:rPr>
            </a:br>
            <a:r>
              <a:rPr lang="en-US" dirty="0">
                <a:sym typeface="Arial" pitchFamily="-12" charset="0"/>
              </a:rPr>
              <a:t> and Choice of Z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63525" y="-250825"/>
            <a:ext cx="8709025" cy="4468813"/>
          </a:xfrm>
        </p:spPr>
        <p:txBody>
          <a:bodyPr/>
          <a:lstStyle/>
          <a:p>
            <a:pPr marL="467193" indent="-318605" eaLnBrk="1" hangingPunct="1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</a:tabLst>
              <a:defRPr/>
            </a:pPr>
            <a:r>
              <a:rPr lang="en-US" dirty="0">
                <a:sym typeface="Arial" pitchFamily="-12" charset="0"/>
              </a:rPr>
              <a:t>choose Z based on tradeoff between rate and lifetime: longer lived reduces prompt backgrounds</a:t>
            </a:r>
          </a:p>
        </p:txBody>
      </p:sp>
      <p:graphicFrame>
        <p:nvGraphicFramePr>
          <p:cNvPr id="40966" name="Group 6"/>
          <p:cNvGraphicFramePr>
            <a:graphicFrameLocks noGrp="1"/>
          </p:cNvGraphicFramePr>
          <p:nvPr/>
        </p:nvGraphicFramePr>
        <p:xfrm>
          <a:off x="377825" y="2708275"/>
          <a:ext cx="8470900" cy="3338513"/>
        </p:xfrm>
        <a:graphic>
          <a:graphicData uri="http://schemas.openxmlformats.org/drawingml/2006/table">
            <a:tbl>
              <a:tblPr/>
              <a:tblGrid>
                <a:gridCol w="1657350"/>
                <a:gridCol w="2035175"/>
                <a:gridCol w="1987550"/>
                <a:gridCol w="1501775"/>
                <a:gridCol w="1289050"/>
              </a:tblGrid>
              <a:tr h="1050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Nucleus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R</a:t>
                      </a:r>
                      <a:r>
                        <a:rPr kumimoji="0" lang="en-US" sz="2200" b="0" i="0" u="none" strike="noStrike" cap="none" normalizeH="0" baseline="-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μe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(Z) / R</a:t>
                      </a:r>
                      <a:r>
                        <a:rPr kumimoji="0" lang="en-US" sz="2200" b="0" i="0" u="none" strike="noStrike" cap="none" normalizeH="0" baseline="-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μe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(Al)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Bound Lifetime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Conversion Energy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Fraction &gt;700 ns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9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Al(13,27)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1.0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864 nsec 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104.96 MeV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0.45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9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Ti(22,~48)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1.7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328 nsec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104.18 MeV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0.16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Au(79,~197)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~0.8-1.5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72.6 nsec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95.56   MeV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3412C"/>
                        </a:buClr>
                        <a:buSzPct val="125000"/>
                        <a:buFont typeface="Arial" pitchFamily="34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角ゴ ProN W3" charset="0"/>
                          <a:cs typeface="ヒラギノ角ゴ ProN W3" charset="0"/>
                          <a:sym typeface="Arial" pitchFamily="34" charset="0"/>
                        </a:rPr>
                        <a:t>negligible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000" name="Text Box 76"/>
          <p:cNvSpPr txBox="1">
            <a:spLocks noChangeArrowheads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292" tIns="41148" rIns="82292" bIns="41148" anchor="ctr"/>
          <a:lstStyle/>
          <a:p>
            <a:pPr algn="ctr"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fld id="{FD0B4192-65B4-403C-A1A9-E8E4FA3C3DC2}" type="slidenum">
              <a:rPr lang="en-US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pPr algn="ctr">
                <a:tabLst>
                  <a:tab pos="250825" algn="l"/>
                  <a:tab pos="501650" algn="l"/>
                  <a:tab pos="754063" algn="l"/>
                  <a:tab pos="1004888" algn="l"/>
                  <a:tab pos="1244600" algn="l"/>
                  <a:tab pos="1497013" algn="l"/>
                  <a:tab pos="1747838" algn="l"/>
                  <a:tab pos="1998663" algn="l"/>
                  <a:tab pos="2251075" algn="l"/>
                  <a:tab pos="2501900" algn="l"/>
                  <a:tab pos="2754313" algn="l"/>
                  <a:tab pos="3005138" algn="l"/>
                </a:tabLst>
              </a:pPr>
              <a:t>14</a:t>
            </a:fld>
            <a:endParaRPr lang="en-US">
              <a:solidFill>
                <a:srgbClr val="43412C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123339BB-A361-46A2-8280-C58F202E993B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15</a:t>
            </a:fld>
            <a:endParaRPr lang="en-US" dirty="0"/>
          </a:p>
        </p:txBody>
      </p:sp>
      <p:pic>
        <p:nvPicPr>
          <p:cNvPr id="43011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938" y="-206375"/>
            <a:ext cx="8343900" cy="664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Rectangle 1"/>
          <p:cNvSpPr>
            <a:spLocks/>
          </p:cNvSpPr>
          <p:nvPr/>
        </p:nvSpPr>
        <p:spPr bwMode="auto">
          <a:xfrm>
            <a:off x="263525" y="6469063"/>
            <a:ext cx="8616950" cy="309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                                   </a:t>
            </a:r>
          </a:p>
        </p:txBody>
      </p:sp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30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4950" y="22225"/>
            <a:ext cx="1311275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2075"/>
            <a:ext cx="8475663" cy="4413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Previous Data, </a:t>
            </a:r>
            <a:r>
              <a:rPr lang="en-US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itchFamily="18" charset="2"/>
              </a:rPr>
              <a:t>m</a:t>
            </a:r>
            <a:r>
              <a:rPr lang="en-US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eN</a:t>
            </a:r>
            <a:endParaRPr lang="en-US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75038" y="5729288"/>
            <a:ext cx="5459412" cy="338137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en-US" dirty="0" smtClean="0"/>
              <a:t>Rate limited by need to veto prompt backgrounds!</a:t>
            </a:r>
            <a:r>
              <a:rPr lang="en-US" dirty="0" smtClean="0">
                <a:sym typeface="Wingdings" pitchFamily="2" charset="2"/>
              </a:rPr>
              <a:t> pulsed beam</a:t>
            </a:r>
            <a:endParaRPr lang="en-US" dirty="0" smtClean="0"/>
          </a:p>
        </p:txBody>
      </p:sp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4"/>
          <a:srcRect l="441" t="575" r="662" b="575"/>
          <a:stretch>
            <a:fillRect/>
          </a:stretch>
        </p:blipFill>
        <p:spPr bwMode="auto">
          <a:xfrm>
            <a:off x="4535488" y="1219200"/>
            <a:ext cx="4608512" cy="353695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</p:spPr>
      </p:pic>
      <p:graphicFrame>
        <p:nvGraphicFramePr>
          <p:cNvPr id="5122" name="Object 6"/>
          <p:cNvGraphicFramePr>
            <a:graphicFrameLocks noChangeAspect="1"/>
          </p:cNvGraphicFramePr>
          <p:nvPr/>
        </p:nvGraphicFramePr>
        <p:xfrm>
          <a:off x="4945063" y="4864100"/>
          <a:ext cx="3962400" cy="769938"/>
        </p:xfrm>
        <a:graphic>
          <a:graphicData uri="http://schemas.openxmlformats.org/presentationml/2006/ole">
            <p:oleObj spid="_x0000_s5122" name="Equation" r:id="rId5" imgW="2286000" imgH="444240" progId="Equation.3">
              <p:embed/>
            </p:oleObj>
          </a:graphicData>
        </a:graphic>
      </p:graphicFrame>
      <p:sp>
        <p:nvSpPr>
          <p:cNvPr id="2" name="Line 10"/>
          <p:cNvSpPr>
            <a:spLocks noChangeShapeType="1"/>
          </p:cNvSpPr>
          <p:nvPr/>
        </p:nvSpPr>
        <p:spPr bwMode="auto">
          <a:xfrm flipH="1">
            <a:off x="5638800" y="1295400"/>
            <a:ext cx="76200" cy="1676400"/>
          </a:xfrm>
          <a:prstGeom prst="line">
            <a:avLst/>
          </a:prstGeom>
          <a:noFill/>
          <a:ln w="0">
            <a:solidFill>
              <a:srgbClr val="0033CC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Text Box 11"/>
          <p:cNvSpPr txBox="1">
            <a:spLocks noChangeArrowheads="1"/>
          </p:cNvSpPr>
          <p:nvPr/>
        </p:nvSpPr>
        <p:spPr bwMode="auto">
          <a:xfrm>
            <a:off x="5359400" y="715963"/>
            <a:ext cx="3576638" cy="5842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0033CC"/>
                </a:solidFill>
              </a:rPr>
              <a:t>High energy tail of  Decay-in-orbit (DIO) electrons. </a:t>
            </a:r>
            <a:r>
              <a:rPr lang="en-US" sz="1600">
                <a:solidFill>
                  <a:srgbClr val="FF0000"/>
                </a:solidFill>
              </a:rPr>
              <a:t>Simulated conversion peak</a:t>
            </a:r>
          </a:p>
        </p:txBody>
      </p:sp>
      <p:pic>
        <p:nvPicPr>
          <p:cNvPr id="5128" name="Picture 10" descr="sindrumapp_prev"/>
          <p:cNvPicPr>
            <a:picLocks noChangeAspect="1" noChangeArrowheads="1"/>
          </p:cNvPicPr>
          <p:nvPr/>
        </p:nvPicPr>
        <p:blipFill>
          <a:blip r:embed="rId6"/>
          <a:srcRect l="10211" r="18213"/>
          <a:stretch>
            <a:fillRect/>
          </a:stretch>
        </p:blipFill>
        <p:spPr bwMode="auto">
          <a:xfrm>
            <a:off x="381000" y="1371600"/>
            <a:ext cx="4097338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9" name="Slide Number Placeholder 10"/>
          <p:cNvSpPr>
            <a:spLocks noGrp="1"/>
          </p:cNvSpPr>
          <p:nvPr>
            <p:ph type="sldNum" sz="quarter" idx="10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pPr>
              <a:defRPr/>
            </a:pPr>
            <a:fld id="{0B5B0EFE-EFB8-4D17-8CDB-C2A86B1FA85E}" type="slidenum">
              <a:rPr lang="en-US" smtClean="0"/>
              <a:pPr>
                <a:defRPr/>
              </a:pPr>
              <a:t>16</a:t>
            </a:fld>
            <a:endParaRPr lang="en-US" smtClean="0"/>
          </a:p>
        </p:txBody>
      </p:sp>
      <p:cxnSp>
        <p:nvCxnSpPr>
          <p:cNvPr id="15" name="Straight Arrow Connector 14"/>
          <p:cNvCxnSpPr/>
          <p:nvPr/>
        </p:nvCxnSpPr>
        <p:spPr>
          <a:xfrm rot="16200000" flipH="1">
            <a:off x="5981700" y="2247900"/>
            <a:ext cx="2209800" cy="1524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1" name="Footer Placeholder 1"/>
          <p:cNvSpPr>
            <a:spLocks noGrp="1"/>
          </p:cNvSpPr>
          <p:nvPr>
            <p:ph type="ftr" sz="quarter" idx="4294967295"/>
          </p:nvPr>
        </p:nvSpPr>
        <p:spPr bwMode="auto">
          <a:xfrm>
            <a:off x="4410075" y="6480175"/>
            <a:ext cx="311150" cy="298450"/>
          </a:xfrm>
          <a:prstGeom prst="rect">
            <a:avLst/>
          </a:prstGeom>
          <a:ln w="12700"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82295" tIns="41148" rIns="82295" bIns="41148" anchor="ctr"/>
          <a:lstStyle/>
          <a:p>
            <a:pPr algn="ctr">
              <a:tabLst>
                <a:tab pos="251457" algn="l"/>
                <a:tab pos="502915" algn="l"/>
                <a:tab pos="754373" algn="l"/>
                <a:tab pos="1005830" algn="l"/>
                <a:tab pos="1245857" algn="l"/>
                <a:tab pos="1497315" algn="l"/>
                <a:tab pos="1748773" algn="l"/>
                <a:tab pos="2000230" algn="l"/>
                <a:tab pos="2251688" algn="l"/>
                <a:tab pos="2503145" algn="l"/>
                <a:tab pos="2754602" algn="l"/>
                <a:tab pos="3006060" algn="l"/>
              </a:tabLst>
              <a:defRPr/>
            </a:pPr>
            <a:r>
              <a:rPr lang="en-US" sz="1600">
                <a:solidFill>
                  <a:srgbClr val="43412C"/>
                </a:solidFill>
                <a:latin typeface="+mj-lt"/>
                <a:ea typeface="Arial" pitchFamily="-12" charset="0"/>
                <a:cs typeface="Arial" pitchFamily="-12" charset="0"/>
                <a:sym typeface="Arial" pitchFamily="-12" charset="0"/>
              </a:rPr>
              <a:t> </a:t>
            </a:r>
            <a:r>
              <a:rPr lang="en-US" sz="1600">
                <a:solidFill>
                  <a:srgbClr val="43412C"/>
                </a:solidFill>
                <a:latin typeface="Comic Sans MS" pitchFamily="66" charset="0"/>
                <a:ea typeface="Arial" pitchFamily="-12" charset="0"/>
                <a:cs typeface="Arial" pitchFamily="-12" charset="0"/>
                <a:sym typeface="Arial" pitchFamily="-12" charset="0"/>
              </a:rPr>
              <a:t>PAC Meeting - Nov. 3 2008</a:t>
            </a:r>
          </a:p>
        </p:txBody>
      </p:sp>
      <p:sp>
        <p:nvSpPr>
          <p:cNvPr id="5132" name="TextBox 11"/>
          <p:cNvSpPr txBox="1">
            <a:spLocks noChangeArrowheads="1"/>
          </p:cNvSpPr>
          <p:nvPr/>
        </p:nvSpPr>
        <p:spPr bwMode="auto">
          <a:xfrm>
            <a:off x="457200" y="762000"/>
            <a:ext cx="5084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From SINDRUM Experiment</a:t>
            </a:r>
          </a:p>
        </p:txBody>
      </p:sp>
      <p:sp>
        <p:nvSpPr>
          <p:cNvPr id="5133" name="TextBox 12"/>
          <p:cNvSpPr txBox="1">
            <a:spLocks noChangeArrowheads="1"/>
          </p:cNvSpPr>
          <p:nvPr/>
        </p:nvSpPr>
        <p:spPr bwMode="auto">
          <a:xfrm>
            <a:off x="1219200" y="5562600"/>
            <a:ext cx="17478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DC beam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80621E7B-8579-4B41-89DE-335A4B20798E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17</a:t>
            </a:fld>
            <a:endParaRPr lang="en-US" dirty="0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4950" y="22225"/>
            <a:ext cx="1311275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ts val="180"/>
              </a:spcBef>
              <a:tabLst>
                <a:tab pos="857205" algn="l"/>
              </a:tabLst>
              <a:defRPr/>
            </a:pPr>
            <a:r>
              <a:rPr lang="en-US" dirty="0">
                <a:sym typeface="Arial" pitchFamily="-12" charset="0"/>
              </a:rPr>
              <a:t>Mu2e</a:t>
            </a:r>
            <a:r>
              <a:rPr lang="en-US" dirty="0" smtClean="0">
                <a:sym typeface="Arial" pitchFamily="-12" charset="0"/>
              </a:rPr>
              <a:t> Upgrades</a:t>
            </a:r>
            <a:endParaRPr lang="en-US" dirty="0">
              <a:sym typeface="Arial" pitchFamily="-12" charset="0"/>
            </a:endParaRPr>
          </a:p>
        </p:txBody>
      </p:sp>
      <p:sp>
        <p:nvSpPr>
          <p:cNvPr id="45062" name="Text Box 5"/>
          <p:cNvSpPr txBox="1">
            <a:spLocks noChangeArrowheads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292" tIns="41148" rIns="82292" bIns="41148" anchor="ctr"/>
          <a:lstStyle/>
          <a:p>
            <a:pPr algn="ctr"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fld id="{AB148B74-0882-4FAD-8674-5A8DD408F28C}" type="slidenum">
              <a:rPr lang="en-US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pPr algn="ctr">
                <a:tabLst>
                  <a:tab pos="250825" algn="l"/>
                  <a:tab pos="501650" algn="l"/>
                  <a:tab pos="754063" algn="l"/>
                  <a:tab pos="1004888" algn="l"/>
                  <a:tab pos="1244600" algn="l"/>
                  <a:tab pos="1497013" algn="l"/>
                  <a:tab pos="1747838" algn="l"/>
                  <a:tab pos="1998663" algn="l"/>
                  <a:tab pos="2251075" algn="l"/>
                  <a:tab pos="2501900" algn="l"/>
                  <a:tab pos="2754313" algn="l"/>
                  <a:tab pos="3005138" algn="l"/>
                </a:tabLst>
              </a:pPr>
              <a:t>17</a:t>
            </a:fld>
            <a:endParaRPr lang="en-US">
              <a:solidFill>
                <a:srgbClr val="43412C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grpSp>
        <p:nvGrpSpPr>
          <p:cNvPr id="45063" name="Group 6"/>
          <p:cNvGrpSpPr>
            <a:grpSpLocks/>
          </p:cNvGrpSpPr>
          <p:nvPr/>
        </p:nvGrpSpPr>
        <p:grpSpPr bwMode="auto">
          <a:xfrm>
            <a:off x="3619500" y="893763"/>
            <a:ext cx="1897063" cy="1670050"/>
            <a:chOff x="0" y="0"/>
            <a:chExt cx="1327" cy="1167"/>
          </a:xfrm>
        </p:grpSpPr>
        <p:sp>
          <p:nvSpPr>
            <p:cNvPr id="45074" name="AutoShape 7"/>
            <p:cNvSpPr>
              <a:spLocks/>
            </p:cNvSpPr>
            <p:nvPr/>
          </p:nvSpPr>
          <p:spPr bwMode="auto">
            <a:xfrm rot="-2700000">
              <a:off x="182" y="142"/>
              <a:ext cx="883" cy="883"/>
            </a:xfrm>
            <a:custGeom>
              <a:avLst/>
              <a:gdLst>
                <a:gd name="T0" fmla="*/ 0 w 20299"/>
                <a:gd name="T1" fmla="*/ 0 h 20299"/>
                <a:gd name="T2" fmla="*/ 20299 w 20299"/>
                <a:gd name="T3" fmla="*/ 20299 h 20299"/>
              </a:gdLst>
              <a:ahLst/>
              <a:cxnLst/>
              <a:rect l="T0" t="T1" r="T2" b="T3"/>
              <a:pathLst>
                <a:path w="20299" h="20299">
                  <a:moveTo>
                    <a:pt x="1301" y="20299"/>
                  </a:moveTo>
                  <a:lnTo>
                    <a:pt x="21600" y="21600"/>
                  </a:lnTo>
                  <a:lnTo>
                    <a:pt x="20299" y="1301"/>
                  </a:lnTo>
                  <a:lnTo>
                    <a:pt x="0" y="0"/>
                  </a:lnTo>
                  <a:close/>
                  <a:moveTo>
                    <a:pt x="1301" y="20299"/>
                  </a:move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 sz="2500">
                <a:solidFill>
                  <a:srgbClr val="43412C"/>
                </a:solidFill>
                <a:latin typeface="Hoefler Text" pitchFamily="28" charset="0"/>
                <a:sym typeface="Hoefler Text" pitchFamily="28" charset="0"/>
              </a:endParaRPr>
            </a:p>
          </p:txBody>
        </p:sp>
        <p:sp>
          <p:nvSpPr>
            <p:cNvPr id="63496" name="Rectangle 8"/>
            <p:cNvSpPr>
              <a:spLocks/>
            </p:cNvSpPr>
            <p:nvPr/>
          </p:nvSpPr>
          <p:spPr bwMode="auto">
            <a:xfrm>
              <a:off x="183" y="410"/>
              <a:ext cx="962" cy="32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blurRad="25400" dist="253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pPr algn="ctr"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r>
                <a:rPr lang="en-US" sz="25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Signal?</a:t>
              </a:r>
            </a:p>
          </p:txBody>
        </p:sp>
      </p:grpSp>
      <p:sp>
        <p:nvSpPr>
          <p:cNvPr id="63497" name="Line 9"/>
          <p:cNvSpPr>
            <a:spLocks noChangeShapeType="1"/>
          </p:cNvSpPr>
          <p:nvPr/>
        </p:nvSpPr>
        <p:spPr bwMode="auto">
          <a:xfrm rot="10800000" flipH="1">
            <a:off x="2576513" y="2022475"/>
            <a:ext cx="1298575" cy="962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82292" tIns="41148" rIns="82292" bIns="41148"/>
          <a:lstStyle/>
          <a:p>
            <a:pPr algn="ctr">
              <a:defRPr/>
            </a:pPr>
            <a:endParaRPr lang="en-US" sz="2500" dirty="0">
              <a:solidFill>
                <a:srgbClr val="43412C"/>
              </a:solidFill>
              <a:latin typeface="Hoefler Text" pitchFamily="-12" charset="0"/>
              <a:ea typeface="ヒラギノ明朝 ProN W3" charset="-128"/>
              <a:cs typeface="ヒラギノ明朝 ProN W3" charset="-128"/>
              <a:sym typeface="Hoefler Text" pitchFamily="-12" charset="0"/>
            </a:endParaRPr>
          </a:p>
        </p:txBody>
      </p:sp>
      <p:sp>
        <p:nvSpPr>
          <p:cNvPr id="63498" name="Rectangle 10"/>
          <p:cNvSpPr>
            <a:spLocks/>
          </p:cNvSpPr>
          <p:nvPr/>
        </p:nvSpPr>
        <p:spPr bwMode="auto">
          <a:xfrm>
            <a:off x="2522538" y="2114550"/>
            <a:ext cx="550862" cy="384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Yes</a:t>
            </a:r>
          </a:p>
        </p:txBody>
      </p:sp>
      <p:grpSp>
        <p:nvGrpSpPr>
          <p:cNvPr id="45066" name="Group 11"/>
          <p:cNvGrpSpPr>
            <a:grpSpLocks/>
          </p:cNvGrpSpPr>
          <p:nvPr/>
        </p:nvGrpSpPr>
        <p:grpSpPr bwMode="auto">
          <a:xfrm>
            <a:off x="228600" y="3028950"/>
            <a:ext cx="3749675" cy="3189288"/>
            <a:chOff x="0" y="0"/>
            <a:chExt cx="2624" cy="2232"/>
          </a:xfrm>
        </p:grpSpPr>
        <p:sp>
          <p:nvSpPr>
            <p:cNvPr id="45072" name="Rectangle 12"/>
            <p:cNvSpPr>
              <a:spLocks/>
            </p:cNvSpPr>
            <p:nvPr/>
          </p:nvSpPr>
          <p:spPr bwMode="auto">
            <a:xfrm>
              <a:off x="0" y="0"/>
              <a:ext cx="2624" cy="2232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 sz="2500">
                <a:solidFill>
                  <a:srgbClr val="43412C"/>
                </a:solidFill>
                <a:latin typeface="Hoefler Text" pitchFamily="28" charset="0"/>
                <a:sym typeface="Hoefler Text" pitchFamily="28" charset="0"/>
              </a:endParaRPr>
            </a:p>
          </p:txBody>
        </p:sp>
        <p:sp>
          <p:nvSpPr>
            <p:cNvPr id="63501" name="Rectangle 13"/>
            <p:cNvSpPr>
              <a:spLocks/>
            </p:cNvSpPr>
            <p:nvPr/>
          </p:nvSpPr>
          <p:spPr bwMode="auto">
            <a:xfrm>
              <a:off x="120" y="128"/>
              <a:ext cx="2384" cy="15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blurRad="25400" dist="253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</a:tabLst>
                <a:defRPr/>
              </a:pPr>
              <a:r>
                <a:rPr lang="en-US" sz="25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1. Change Z of Target</a:t>
              </a:r>
            </a:p>
            <a:p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</a:tabLst>
                <a:defRPr/>
              </a:pPr>
              <a:r>
                <a:rPr lang="en-US" sz="25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to determine source of new physics</a:t>
              </a:r>
            </a:p>
            <a:p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</a:tabLst>
                <a:defRPr/>
              </a:pPr>
              <a:endPara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endParaRPr>
            </a:p>
            <a:p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</a:tabLst>
                <a:defRPr/>
              </a:pPr>
              <a:r>
                <a:rPr lang="en-US" sz="25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2. Need Project X to provide statistics</a:t>
              </a:r>
            </a:p>
          </p:txBody>
        </p:sp>
      </p:grpSp>
      <p:sp>
        <p:nvSpPr>
          <p:cNvPr id="63502" name="Line 14"/>
          <p:cNvSpPr>
            <a:spLocks noChangeShapeType="1"/>
          </p:cNvSpPr>
          <p:nvPr/>
        </p:nvSpPr>
        <p:spPr bwMode="auto">
          <a:xfrm rot="10800000">
            <a:off x="5235575" y="1978025"/>
            <a:ext cx="1185863" cy="10525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82292" tIns="41148" rIns="82292" bIns="41148"/>
          <a:lstStyle/>
          <a:p>
            <a:pPr algn="ctr">
              <a:defRPr/>
            </a:pPr>
            <a:endParaRPr lang="en-US" sz="2500" dirty="0">
              <a:solidFill>
                <a:srgbClr val="43412C"/>
              </a:solidFill>
              <a:latin typeface="Hoefler Text" pitchFamily="-12" charset="0"/>
              <a:ea typeface="ヒラギノ明朝 ProN W3" charset="-128"/>
              <a:cs typeface="ヒラギノ明朝 ProN W3" charset="-128"/>
              <a:sym typeface="Hoefler Text" pitchFamily="-12" charset="0"/>
            </a:endParaRPr>
          </a:p>
        </p:txBody>
      </p:sp>
      <p:sp>
        <p:nvSpPr>
          <p:cNvPr id="63503" name="Rectangle 15"/>
          <p:cNvSpPr>
            <a:spLocks/>
          </p:cNvSpPr>
          <p:nvPr/>
        </p:nvSpPr>
        <p:spPr bwMode="auto">
          <a:xfrm>
            <a:off x="5916613" y="2114550"/>
            <a:ext cx="425450" cy="384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No</a:t>
            </a:r>
          </a:p>
        </p:txBody>
      </p:sp>
      <p:sp>
        <p:nvSpPr>
          <p:cNvPr id="45069" name="Rectangle 16"/>
          <p:cNvSpPr>
            <a:spLocks/>
          </p:cNvSpPr>
          <p:nvPr/>
        </p:nvSpPr>
        <p:spPr bwMode="auto">
          <a:xfrm>
            <a:off x="4868863" y="3028950"/>
            <a:ext cx="3749675" cy="33496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en-US" sz="2500">
              <a:solidFill>
                <a:srgbClr val="43412C"/>
              </a:solidFill>
              <a:latin typeface="Hoefler Text" pitchFamily="28" charset="0"/>
              <a:sym typeface="Hoefler Text" pitchFamily="28" charset="0"/>
            </a:endParaRPr>
          </a:p>
        </p:txBody>
      </p:sp>
      <p:sp>
        <p:nvSpPr>
          <p:cNvPr id="63505" name="Rectangle 17"/>
          <p:cNvSpPr>
            <a:spLocks/>
          </p:cNvSpPr>
          <p:nvPr/>
        </p:nvSpPr>
        <p:spPr bwMode="auto">
          <a:xfrm>
            <a:off x="5040313" y="3211513"/>
            <a:ext cx="3578225" cy="3371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1. Probe additional two orders of magnitude made possible by Project X</a:t>
            </a:r>
          </a:p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</a:tabLst>
              <a:defRPr/>
            </a:pPr>
            <a:endParaRPr lang="en-US" sz="2500" dirty="0">
              <a:solidFill>
                <a:srgbClr val="43412C"/>
              </a:solidFill>
              <a:latin typeface="Arial" pitchFamily="-12" charset="0"/>
              <a:ea typeface="Arial" pitchFamily="-12" charset="0"/>
              <a:cs typeface="Arial" pitchFamily="-12" charset="0"/>
              <a:sym typeface="Arial" pitchFamily="-12" charset="0"/>
            </a:endParaRPr>
          </a:p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2. Need upgrades to </a:t>
            </a:r>
            <a:r>
              <a:rPr lang="en-US" sz="2500" dirty="0" err="1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muon</a:t>
            </a: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 transport and detector</a:t>
            </a:r>
          </a:p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</a:tabLst>
              <a:defRPr/>
            </a:pPr>
            <a:endParaRPr lang="en-US" sz="2500" dirty="0">
              <a:solidFill>
                <a:srgbClr val="43412C"/>
              </a:solidFill>
              <a:latin typeface="Arial" pitchFamily="-12" charset="0"/>
              <a:ea typeface="Arial" pitchFamily="-12" charset="0"/>
              <a:cs typeface="Arial" pitchFamily="-12" charset="0"/>
              <a:sym typeface="Arial" pitchFamily="-12" charset="0"/>
            </a:endParaRPr>
          </a:p>
        </p:txBody>
      </p:sp>
      <p:sp>
        <p:nvSpPr>
          <p:cNvPr id="45071" name="Rectangle 1"/>
          <p:cNvSpPr>
            <a:spLocks/>
          </p:cNvSpPr>
          <p:nvPr/>
        </p:nvSpPr>
        <p:spPr bwMode="auto">
          <a:xfrm>
            <a:off x="263525" y="6469063"/>
            <a:ext cx="8616950" cy="309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                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3642DEBB-197A-45DD-A1AB-E241B4A7C145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18</a:t>
            </a:fld>
            <a:endParaRPr lang="en-US" dirty="0"/>
          </a:p>
        </p:txBody>
      </p:sp>
      <p:grpSp>
        <p:nvGrpSpPr>
          <p:cNvPr id="46083" name="Group 1"/>
          <p:cNvGrpSpPr>
            <a:grpSpLocks/>
          </p:cNvGrpSpPr>
          <p:nvPr/>
        </p:nvGrpSpPr>
        <p:grpSpPr bwMode="auto">
          <a:xfrm>
            <a:off x="6592888" y="879475"/>
            <a:ext cx="2257425" cy="1670050"/>
            <a:chOff x="0" y="0"/>
            <a:chExt cx="1579" cy="1168"/>
          </a:xfrm>
        </p:grpSpPr>
        <p:sp>
          <p:nvSpPr>
            <p:cNvPr id="46105" name="Rectangle 2"/>
            <p:cNvSpPr>
              <a:spLocks/>
            </p:cNvSpPr>
            <p:nvPr/>
          </p:nvSpPr>
          <p:spPr bwMode="auto">
            <a:xfrm>
              <a:off x="0" y="0"/>
              <a:ext cx="1506" cy="1168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 sz="2500">
                <a:solidFill>
                  <a:srgbClr val="43412C"/>
                </a:solidFill>
                <a:latin typeface="Hoefler Text" pitchFamily="28" charset="0"/>
                <a:sym typeface="Hoefler Text" pitchFamily="28" charset="0"/>
              </a:endParaRPr>
            </a:p>
          </p:txBody>
        </p:sp>
        <p:pic>
          <p:nvPicPr>
            <p:cNvPr id="46106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3" y="46"/>
              <a:ext cx="1556" cy="107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</p:grpSp>
      <p:pic>
        <p:nvPicPr>
          <p:cNvPr id="4608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6085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4950" y="22225"/>
            <a:ext cx="1311275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ts val="180"/>
              </a:spcBef>
              <a:tabLst>
                <a:tab pos="857205" algn="l"/>
              </a:tabLst>
              <a:defRPr/>
            </a:pPr>
            <a:r>
              <a:rPr lang="en-US" dirty="0">
                <a:sym typeface="Arial" pitchFamily="-12" charset="0"/>
              </a:rPr>
              <a:t>Upgrade Plans...</a:t>
            </a:r>
          </a:p>
        </p:txBody>
      </p:sp>
      <p:sp>
        <p:nvSpPr>
          <p:cNvPr id="46087" name="Text Box 8"/>
          <p:cNvSpPr txBox="1">
            <a:spLocks noChangeArrowheads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292" tIns="41148" rIns="82292" bIns="41148" anchor="ctr"/>
          <a:lstStyle/>
          <a:p>
            <a:pPr algn="ctr"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fld id="{958A0AC8-DFE6-4082-9DCE-EE486FEBEB83}" type="slidenum">
              <a:rPr lang="en-US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pPr algn="ctr">
                <a:tabLst>
                  <a:tab pos="250825" algn="l"/>
                  <a:tab pos="501650" algn="l"/>
                  <a:tab pos="754063" algn="l"/>
                  <a:tab pos="1004888" algn="l"/>
                  <a:tab pos="1244600" algn="l"/>
                  <a:tab pos="1497013" algn="l"/>
                  <a:tab pos="1747838" algn="l"/>
                  <a:tab pos="1998663" algn="l"/>
                  <a:tab pos="2251075" algn="l"/>
                  <a:tab pos="2501900" algn="l"/>
                  <a:tab pos="2754313" algn="l"/>
                  <a:tab pos="3005138" algn="l"/>
                </a:tabLst>
              </a:pPr>
              <a:t>18</a:t>
            </a:fld>
            <a:endParaRPr lang="en-US">
              <a:solidFill>
                <a:srgbClr val="43412C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rot="10800000" flipH="1">
            <a:off x="2576513" y="2022475"/>
            <a:ext cx="1298575" cy="962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82292" tIns="41148" rIns="82292" bIns="41148"/>
          <a:lstStyle/>
          <a:p>
            <a:pPr algn="ctr">
              <a:defRPr/>
            </a:pPr>
            <a:endParaRPr lang="en-US" sz="2500" dirty="0">
              <a:solidFill>
                <a:srgbClr val="43412C"/>
              </a:solidFill>
              <a:latin typeface="Hoefler Text" pitchFamily="-12" charset="0"/>
              <a:ea typeface="ヒラギノ明朝 ProN W3" charset="-128"/>
              <a:cs typeface="ヒラギノ明朝 ProN W3" charset="-128"/>
              <a:sym typeface="Hoefler Text" pitchFamily="-12" charset="0"/>
            </a:endParaRPr>
          </a:p>
        </p:txBody>
      </p:sp>
      <p:sp>
        <p:nvSpPr>
          <p:cNvPr id="58378" name="Rectangle 10"/>
          <p:cNvSpPr>
            <a:spLocks/>
          </p:cNvSpPr>
          <p:nvPr/>
        </p:nvSpPr>
        <p:spPr bwMode="auto">
          <a:xfrm>
            <a:off x="2076450" y="2274888"/>
            <a:ext cx="550863" cy="384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Yes</a:t>
            </a:r>
          </a:p>
        </p:txBody>
      </p:sp>
      <p:grpSp>
        <p:nvGrpSpPr>
          <p:cNvPr id="46090" name="Group 11"/>
          <p:cNvGrpSpPr>
            <a:grpSpLocks/>
          </p:cNvGrpSpPr>
          <p:nvPr/>
        </p:nvGrpSpPr>
        <p:grpSpPr bwMode="auto">
          <a:xfrm>
            <a:off x="228600" y="3028950"/>
            <a:ext cx="3962400" cy="3417888"/>
            <a:chOff x="0" y="0"/>
            <a:chExt cx="2773" cy="2232"/>
          </a:xfrm>
        </p:grpSpPr>
        <p:sp>
          <p:nvSpPr>
            <p:cNvPr id="46103" name="Rectangle 12"/>
            <p:cNvSpPr>
              <a:spLocks/>
            </p:cNvSpPr>
            <p:nvPr/>
          </p:nvSpPr>
          <p:spPr bwMode="auto">
            <a:xfrm>
              <a:off x="0" y="0"/>
              <a:ext cx="2624" cy="2232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 sz="2500">
                <a:solidFill>
                  <a:srgbClr val="43412C"/>
                </a:solidFill>
                <a:latin typeface="Hoefler Text" pitchFamily="28" charset="0"/>
                <a:sym typeface="Hoefler Text" pitchFamily="28" charset="0"/>
              </a:endParaRPr>
            </a:p>
          </p:txBody>
        </p:sp>
        <p:sp>
          <p:nvSpPr>
            <p:cNvPr id="58381" name="Rectangle 13"/>
            <p:cNvSpPr>
              <a:spLocks/>
            </p:cNvSpPr>
            <p:nvPr/>
          </p:nvSpPr>
          <p:spPr bwMode="auto">
            <a:xfrm>
              <a:off x="120" y="128"/>
              <a:ext cx="2653" cy="21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blurRad="25400" dist="253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</a:tabLst>
                <a:defRPr/>
              </a:pPr>
              <a:r>
                <a:rPr lang="en-US" sz="25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1. Change Z of Target</a:t>
              </a:r>
            </a:p>
            <a:p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</a:tabLst>
                <a:defRPr/>
              </a:pPr>
              <a:r>
                <a:rPr lang="en-US" sz="25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to determine source of new physics</a:t>
              </a:r>
            </a:p>
            <a:p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</a:tabLst>
                <a:defRPr/>
              </a:pPr>
              <a:endPara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endParaRPr>
            </a:p>
            <a:p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</a:tabLst>
                <a:defRPr/>
              </a:pPr>
              <a:r>
                <a:rPr lang="en-US" sz="25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2. Prompt Rates will go up at higher Z, have to redesign detector and muon transport</a:t>
              </a:r>
            </a:p>
          </p:txBody>
        </p:sp>
      </p:grpSp>
      <p:sp>
        <p:nvSpPr>
          <p:cNvPr id="58382" name="Line 14"/>
          <p:cNvSpPr>
            <a:spLocks noChangeShapeType="1"/>
          </p:cNvSpPr>
          <p:nvPr/>
        </p:nvSpPr>
        <p:spPr bwMode="auto">
          <a:xfrm rot="10800000">
            <a:off x="5235575" y="1978025"/>
            <a:ext cx="1185863" cy="10525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82292" tIns="41148" rIns="82292" bIns="41148"/>
          <a:lstStyle/>
          <a:p>
            <a:pPr algn="ctr">
              <a:defRPr/>
            </a:pPr>
            <a:endParaRPr lang="en-US" sz="2500" dirty="0">
              <a:solidFill>
                <a:srgbClr val="43412C"/>
              </a:solidFill>
              <a:latin typeface="Hoefler Text" pitchFamily="-12" charset="0"/>
              <a:ea typeface="ヒラギノ明朝 ProN W3" charset="-128"/>
              <a:cs typeface="ヒラギノ明朝 ProN W3" charset="-128"/>
              <a:sym typeface="Hoefler Text" pitchFamily="-12" charset="0"/>
            </a:endParaRPr>
          </a:p>
        </p:txBody>
      </p:sp>
      <p:sp>
        <p:nvSpPr>
          <p:cNvPr id="58383" name="Rectangle 15"/>
          <p:cNvSpPr>
            <a:spLocks/>
          </p:cNvSpPr>
          <p:nvPr/>
        </p:nvSpPr>
        <p:spPr bwMode="auto">
          <a:xfrm>
            <a:off x="5984875" y="2000250"/>
            <a:ext cx="427038" cy="384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No</a:t>
            </a:r>
          </a:p>
        </p:txBody>
      </p:sp>
      <p:sp>
        <p:nvSpPr>
          <p:cNvPr id="46093" name="Rectangle 16"/>
          <p:cNvSpPr>
            <a:spLocks/>
          </p:cNvSpPr>
          <p:nvPr/>
        </p:nvSpPr>
        <p:spPr bwMode="auto">
          <a:xfrm>
            <a:off x="4868863" y="3028950"/>
            <a:ext cx="3749675" cy="33496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en-US" sz="2500">
              <a:solidFill>
                <a:srgbClr val="43412C"/>
              </a:solidFill>
              <a:latin typeface="Hoefler Text" pitchFamily="28" charset="0"/>
              <a:sym typeface="Hoefler Text" pitchFamily="28" charset="0"/>
            </a:endParaRPr>
          </a:p>
        </p:txBody>
      </p:sp>
      <p:sp>
        <p:nvSpPr>
          <p:cNvPr id="58385" name="Rectangle 17"/>
          <p:cNvSpPr>
            <a:spLocks/>
          </p:cNvSpPr>
          <p:nvPr/>
        </p:nvSpPr>
        <p:spPr bwMode="auto">
          <a:xfrm>
            <a:off x="5040313" y="3211513"/>
            <a:ext cx="3406775" cy="31670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r>
              <a:rPr lang="en-US" sz="2500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1. Both Prompt and DIO backgrounds must drop to measure</a:t>
            </a:r>
          </a:p>
          <a:p>
            <a:pPr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r>
              <a:rPr lang="en-US" sz="2500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</a:t>
            </a:r>
            <a:r>
              <a:rPr lang="en-US" sz="2500" baseline="-25000">
                <a:solidFill>
                  <a:srgbClr val="43412C"/>
                </a:solidFill>
                <a:latin typeface="Times New Roman Italic" charset="0"/>
                <a:cs typeface="Times New Roman Italic" charset="0"/>
                <a:sym typeface="Times New Roman Italic" charset="0"/>
              </a:rPr>
              <a:t>μe</a:t>
            </a:r>
            <a:r>
              <a:rPr lang="en-US" sz="2500">
                <a:solidFill>
                  <a:srgbClr val="43412C"/>
                </a:solidFill>
                <a:latin typeface="Times New Roman Italic" charset="0"/>
                <a:cs typeface="Times New Roman Italic" charset="0"/>
                <a:sym typeface="Times New Roman Italic" charset="0"/>
              </a:rPr>
              <a:t> </a:t>
            </a:r>
            <a:r>
              <a:rPr lang="en-US" sz="2500">
                <a:solidFill>
                  <a:srgbClr val="43412C"/>
                </a:solidFill>
                <a:latin typeface="Arial Italic"/>
                <a:ea typeface="Arial Italic"/>
                <a:cs typeface="Arial Italic"/>
                <a:sym typeface="Arial Italic"/>
              </a:rPr>
              <a:t>~ </a:t>
            </a:r>
            <a:r>
              <a:rPr lang="en-US" sz="2500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10</a:t>
            </a:r>
            <a:r>
              <a:rPr lang="en-US" sz="2500" baseline="32000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-18</a:t>
            </a:r>
          </a:p>
          <a:p>
            <a:pPr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endParaRPr lang="en-US" sz="2500">
              <a:solidFill>
                <a:srgbClr val="43412C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r>
              <a:rPr lang="en-US" sz="2500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2. Detector, Muon Transport, Cosmic Ray Veto, Calorimeter</a:t>
            </a:r>
          </a:p>
        </p:txBody>
      </p:sp>
      <p:grpSp>
        <p:nvGrpSpPr>
          <p:cNvPr id="46095" name="Group 18"/>
          <p:cNvGrpSpPr>
            <a:grpSpLocks/>
          </p:cNvGrpSpPr>
          <p:nvPr/>
        </p:nvGrpSpPr>
        <p:grpSpPr bwMode="auto">
          <a:xfrm>
            <a:off x="3619500" y="893763"/>
            <a:ext cx="1897063" cy="1670050"/>
            <a:chOff x="0" y="0"/>
            <a:chExt cx="1327" cy="1167"/>
          </a:xfrm>
        </p:grpSpPr>
        <p:sp>
          <p:nvSpPr>
            <p:cNvPr id="46101" name="AutoShape 19"/>
            <p:cNvSpPr>
              <a:spLocks/>
            </p:cNvSpPr>
            <p:nvPr/>
          </p:nvSpPr>
          <p:spPr bwMode="auto">
            <a:xfrm rot="-2700000">
              <a:off x="182" y="142"/>
              <a:ext cx="883" cy="883"/>
            </a:xfrm>
            <a:custGeom>
              <a:avLst/>
              <a:gdLst>
                <a:gd name="T0" fmla="*/ 0 w 20299"/>
                <a:gd name="T1" fmla="*/ 0 h 20299"/>
                <a:gd name="T2" fmla="*/ 20299 w 20299"/>
                <a:gd name="T3" fmla="*/ 20299 h 20299"/>
              </a:gdLst>
              <a:ahLst/>
              <a:cxnLst/>
              <a:rect l="T0" t="T1" r="T2" b="T3"/>
              <a:pathLst>
                <a:path w="20299" h="20299">
                  <a:moveTo>
                    <a:pt x="1301" y="20299"/>
                  </a:moveTo>
                  <a:lnTo>
                    <a:pt x="21600" y="21600"/>
                  </a:lnTo>
                  <a:lnTo>
                    <a:pt x="20299" y="1301"/>
                  </a:lnTo>
                  <a:lnTo>
                    <a:pt x="0" y="0"/>
                  </a:lnTo>
                  <a:close/>
                  <a:moveTo>
                    <a:pt x="1301" y="20299"/>
                  </a:move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 sz="2500">
                <a:solidFill>
                  <a:srgbClr val="43412C"/>
                </a:solidFill>
                <a:latin typeface="Hoefler Text" pitchFamily="28" charset="0"/>
                <a:sym typeface="Hoefler Text" pitchFamily="28" charset="0"/>
              </a:endParaRPr>
            </a:p>
          </p:txBody>
        </p:sp>
        <p:sp>
          <p:nvSpPr>
            <p:cNvPr id="58388" name="Rectangle 20"/>
            <p:cNvSpPr>
              <a:spLocks/>
            </p:cNvSpPr>
            <p:nvPr/>
          </p:nvSpPr>
          <p:spPr bwMode="auto">
            <a:xfrm>
              <a:off x="183" y="410"/>
              <a:ext cx="962" cy="32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blurRad="25400" dist="253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pPr algn="ctr"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r>
                <a:rPr lang="en-US" sz="2500" dirty="0">
                  <a:solidFill>
                    <a:srgbClr val="43412C"/>
                  </a:solidFill>
                  <a:latin typeface="Arial" pitchFamily="-12" charset="0"/>
                  <a:ea typeface="Arial" pitchFamily="-12" charset="0"/>
                  <a:cs typeface="Arial" pitchFamily="-12" charset="0"/>
                  <a:sym typeface="Arial" pitchFamily="-12" charset="0"/>
                </a:rPr>
                <a:t>Signal?</a:t>
              </a:r>
            </a:p>
          </p:txBody>
        </p:sp>
      </p:grpSp>
      <p:pic>
        <p:nvPicPr>
          <p:cNvPr id="46096" name="Picture 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0400" y="1189038"/>
            <a:ext cx="1311275" cy="2857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grpSp>
        <p:nvGrpSpPr>
          <p:cNvPr id="46097" name="Group 22"/>
          <p:cNvGrpSpPr>
            <a:grpSpLocks/>
          </p:cNvGrpSpPr>
          <p:nvPr/>
        </p:nvGrpSpPr>
        <p:grpSpPr bwMode="auto">
          <a:xfrm>
            <a:off x="503238" y="788988"/>
            <a:ext cx="2205037" cy="1404937"/>
            <a:chOff x="0" y="0"/>
            <a:chExt cx="1544" cy="984"/>
          </a:xfrm>
        </p:grpSpPr>
        <p:sp>
          <p:nvSpPr>
            <p:cNvPr id="46099" name="Rectangle 23"/>
            <p:cNvSpPr>
              <a:spLocks/>
            </p:cNvSpPr>
            <p:nvPr/>
          </p:nvSpPr>
          <p:spPr bwMode="auto">
            <a:xfrm>
              <a:off x="0" y="0"/>
              <a:ext cx="1544" cy="984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 sz="2500">
                <a:solidFill>
                  <a:srgbClr val="43412C"/>
                </a:solidFill>
                <a:latin typeface="Hoefler Text" pitchFamily="28" charset="0"/>
                <a:sym typeface="Hoefler Text" pitchFamily="28" charset="0"/>
              </a:endParaRPr>
            </a:p>
          </p:txBody>
        </p:sp>
        <p:pic>
          <p:nvPicPr>
            <p:cNvPr id="46100" name="Picture 2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17" y="49"/>
              <a:ext cx="1308" cy="8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46098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80"/>
              </a:spcBef>
              <a:defRPr/>
            </a:pPr>
            <a:r>
              <a:rPr lang="en-US" dirty="0" smtClean="0">
                <a:sym typeface="Arial" charset="0"/>
              </a:rPr>
              <a:t>Upgrade Challenges</a:t>
            </a:r>
            <a:endParaRPr lang="en-US" dirty="0">
              <a:sym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363" y="1235075"/>
            <a:ext cx="7361237" cy="5622925"/>
          </a:xfrm>
        </p:spPr>
        <p:txBody>
          <a:bodyPr/>
          <a:lstStyle/>
          <a:p>
            <a:r>
              <a:rPr lang="en-US" sz="2200" smtClean="0"/>
              <a:t>If we want higher Z targets, must shorten the 700 nsec wait time, perhaps 700 → 70 nsec</a:t>
            </a:r>
          </a:p>
          <a:p>
            <a:pPr lvl="1"/>
            <a:r>
              <a:rPr lang="en-US" sz="2200" smtClean="0"/>
              <a:t>Beam flash</a:t>
            </a:r>
          </a:p>
          <a:p>
            <a:pPr lvl="1"/>
            <a:r>
              <a:rPr lang="en-US" sz="2200" smtClean="0"/>
              <a:t>Radiative pi capture</a:t>
            </a:r>
          </a:p>
          <a:p>
            <a:r>
              <a:rPr lang="en-US" sz="2200" smtClean="0"/>
              <a:t>But without a signal, </a:t>
            </a:r>
            <a:r>
              <a:rPr lang="en-US" sz="2200" i="1" smtClean="0"/>
              <a:t>also</a:t>
            </a:r>
            <a:r>
              <a:rPr lang="en-US" sz="2200" smtClean="0"/>
              <a:t> need to improve resolution from decay-in-orbit background</a:t>
            </a:r>
          </a:p>
          <a:p>
            <a:pPr lvl="1"/>
            <a:r>
              <a:rPr lang="en-US" sz="2200" smtClean="0"/>
              <a:t>Just the beam improvements are not enough: would only reduce background x2 </a:t>
            </a:r>
          </a:p>
          <a:p>
            <a:pPr lvl="1"/>
            <a:r>
              <a:rPr lang="en-US" sz="2200" smtClean="0"/>
              <a:t>Resolution of spectrometer and pattern recognition algorithms; new hardware?</a:t>
            </a:r>
          </a:p>
          <a:p>
            <a:r>
              <a:rPr lang="en-US" sz="2200" smtClean="0"/>
              <a:t>Extinction: need ~x100 better</a:t>
            </a:r>
          </a:p>
          <a:p>
            <a:pPr lvl="1"/>
            <a:endParaRPr lang="en-US" sz="2200" smtClean="0"/>
          </a:p>
          <a:p>
            <a:endParaRPr lang="en-US" sz="22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7E16A530-B779-4286-8649-064AA0278684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19</a:t>
            </a:fld>
            <a:endParaRPr lang="en-US" dirty="0"/>
          </a:p>
        </p:txBody>
      </p:sp>
      <p:sp>
        <p:nvSpPr>
          <p:cNvPr id="47109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  <p:pic>
        <p:nvPicPr>
          <p:cNvPr id="471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71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4950" y="22225"/>
            <a:ext cx="1311275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47112" name="TextBox 7"/>
          <p:cNvSpPr txBox="1">
            <a:spLocks noChangeArrowheads="1"/>
          </p:cNvSpPr>
          <p:nvPr/>
        </p:nvSpPr>
        <p:spPr bwMode="auto">
          <a:xfrm>
            <a:off x="5334000" y="5257800"/>
            <a:ext cx="1922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Upgrade alert!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Synergies among NFs, MCs, and a Mu2e Upgrade:</a:t>
            </a:r>
          </a:p>
          <a:p>
            <a:pPr lvl="1"/>
            <a:r>
              <a:rPr lang="en-US" smtClean="0"/>
              <a:t>All three need an intense proton source.</a:t>
            </a:r>
          </a:p>
          <a:p>
            <a:pPr lvl="2"/>
            <a:r>
              <a:rPr lang="en-US" smtClean="0"/>
              <a:t>At Fermilab, Project X (initially 1 MW @ 8 GeV).</a:t>
            </a:r>
          </a:p>
          <a:p>
            <a:pPr lvl="2"/>
            <a:r>
              <a:rPr lang="en-US" smtClean="0"/>
              <a:t>Project X needs an 8-GeV “customer”.</a:t>
            </a:r>
          </a:p>
          <a:p>
            <a:pPr lvl="2"/>
            <a:r>
              <a:rPr lang="en-US" smtClean="0"/>
              <a:t>That could be the Mu2e experiment (upgraded).</a:t>
            </a:r>
          </a:p>
          <a:p>
            <a:pPr lvl="2"/>
            <a:r>
              <a:rPr lang="en-US" smtClean="0"/>
              <a:t>The same 8-GeV ring(s) could be used for all three.</a:t>
            </a:r>
          </a:p>
          <a:p>
            <a:pPr lvl="1"/>
            <a:r>
              <a:rPr lang="en-US" smtClean="0"/>
              <a:t>All three (or two!) will benefit from muon cooling.</a:t>
            </a:r>
          </a:p>
          <a:p>
            <a:pPr lvl="2"/>
            <a:r>
              <a:rPr lang="en-US" smtClean="0"/>
              <a:t>Cooling may be provided by a helical cooling channel.</a:t>
            </a:r>
          </a:p>
          <a:p>
            <a:pPr lvl="2"/>
            <a:r>
              <a:rPr lang="en-US" smtClean="0"/>
              <a:t>The Mu2e application is </a:t>
            </a:r>
            <a:r>
              <a:rPr lang="en-US" smtClean="0">
                <a:solidFill>
                  <a:srgbClr val="FF0000"/>
                </a:solidFill>
              </a:rPr>
              <a:t>easier</a:t>
            </a:r>
            <a:r>
              <a:rPr lang="en-US" smtClean="0"/>
              <a:t> than that of the MC.</a:t>
            </a:r>
          </a:p>
          <a:p>
            <a:pPr lvl="2"/>
            <a:r>
              <a:rPr lang="en-US" smtClean="0"/>
              <a:t>The Mu2e need is </a:t>
            </a:r>
            <a:r>
              <a:rPr lang="en-US" smtClean="0">
                <a:solidFill>
                  <a:srgbClr val="FF0000"/>
                </a:solidFill>
              </a:rPr>
              <a:t>earlier</a:t>
            </a:r>
            <a:r>
              <a:rPr lang="en-US" smtClean="0"/>
              <a:t> than that of the MC.</a:t>
            </a:r>
          </a:p>
          <a:p>
            <a:r>
              <a:rPr lang="en-US" smtClean="0"/>
              <a:t>Multiple uses of bright muons build HEP support.</a:t>
            </a:r>
          </a:p>
          <a:p>
            <a:pPr lvl="1"/>
            <a:r>
              <a:rPr lang="en-US" smtClean="0"/>
              <a:t>Muon cooling technology will enable a diverse program.</a:t>
            </a:r>
          </a:p>
          <a:p>
            <a:pPr lvl="1"/>
            <a:r>
              <a:rPr lang="en-US" smtClean="0"/>
              <a:t>The other kind of lepton collider is a one-trick pony.</a:t>
            </a:r>
          </a:p>
          <a:p>
            <a:r>
              <a:rPr lang="en-US" smtClean="0"/>
              <a:t>We should come to praise spinoffs, not bury them.</a:t>
            </a:r>
          </a:p>
          <a:p>
            <a:pPr lvl="1"/>
            <a:endParaRPr lang="en-US" smtClean="0"/>
          </a:p>
        </p:txBody>
      </p:sp>
      <p:sp>
        <p:nvSpPr>
          <p:cNvPr id="2458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February 4</a:t>
            </a:r>
            <a:r>
              <a:rPr lang="en-US" smtClean="0"/>
              <a:t>, 2009</a:t>
            </a:r>
          </a:p>
          <a:p>
            <a:endParaRPr lang="en-US" altLang="en-US" smtClean="0"/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C387DF0-AA82-487D-8C88-4EE00ED9C406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sp>
        <p:nvSpPr>
          <p:cNvPr id="2458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                 Muons, Inc. and Fermilab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8E6E5853-DE1B-43A3-9F30-FF89B40E6C4D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20</a:t>
            </a:fld>
            <a:endParaRPr lang="en-US" dirty="0"/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4950" y="22225"/>
            <a:ext cx="1311275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868363" y="0"/>
            <a:ext cx="7361237" cy="1393825"/>
          </a:xfrm>
        </p:spPr>
        <p:txBody>
          <a:bodyPr/>
          <a:lstStyle/>
          <a:p>
            <a:pPr eaLnBrk="1" hangingPunct="1">
              <a:spcBef>
                <a:spcPts val="180"/>
              </a:spcBef>
              <a:tabLst>
                <a:tab pos="857205" algn="l"/>
              </a:tabLst>
              <a:defRPr/>
            </a:pPr>
            <a:r>
              <a:rPr lang="en-US" dirty="0" smtClean="0">
                <a:sym typeface="Arial" pitchFamily="-12" charset="0"/>
              </a:rPr>
              <a:t>Conclusions (upgrade)</a:t>
            </a:r>
            <a:endParaRPr lang="en-US" dirty="0">
              <a:sym typeface="Arial" pitchFamily="-12" charset="0"/>
            </a:endParaRPr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617538"/>
            <a:ext cx="7875588" cy="5748337"/>
          </a:xfrm>
        </p:spPr>
        <p:txBody>
          <a:bodyPr/>
          <a:lstStyle/>
          <a:p>
            <a:pPr marL="512897" indent="-318605" eaLnBrk="1" hangingPunct="1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1347244" algn="l"/>
                <a:tab pos="1347244" algn="l"/>
                <a:tab pos="1347244" algn="l"/>
                <a:tab pos="958647" algn="l"/>
              </a:tabLst>
              <a:defRPr/>
            </a:pPr>
            <a:r>
              <a:rPr lang="en-US" sz="2200" dirty="0" smtClean="0">
                <a:sym typeface="Arial" pitchFamily="-12" charset="0"/>
              </a:rPr>
              <a:t>Resolution and background issues are critical</a:t>
            </a:r>
          </a:p>
          <a:p>
            <a:pPr marL="512897" indent="-318605" eaLnBrk="1" hangingPunct="1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1347244" algn="l"/>
                <a:tab pos="1347244" algn="l"/>
                <a:tab pos="1347244" algn="l"/>
                <a:tab pos="958647" algn="l"/>
              </a:tabLst>
              <a:defRPr/>
            </a:pPr>
            <a:r>
              <a:rPr lang="en-US" sz="2200" dirty="0" smtClean="0">
                <a:sym typeface="Arial" pitchFamily="-12" charset="0"/>
              </a:rPr>
              <a:t>Project X will get at least x10 in statistics, </a:t>
            </a:r>
          </a:p>
          <a:p>
            <a:pPr marL="901497" lvl="1" indent="-318605" eaLnBrk="1" hangingPunct="1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1347244" algn="l"/>
                <a:tab pos="1347244" algn="l"/>
                <a:tab pos="1347244" algn="l"/>
                <a:tab pos="958647" algn="l"/>
              </a:tabLst>
              <a:defRPr/>
            </a:pPr>
            <a:r>
              <a:rPr lang="en-US" sz="2200" i="1" dirty="0" smtClean="0">
                <a:sym typeface="Arial" pitchFamily="-12" charset="0"/>
              </a:rPr>
              <a:t>With a signal</a:t>
            </a:r>
          </a:p>
          <a:p>
            <a:pPr marL="1434394" lvl="2" indent="-462893" eaLnBrk="1" hangingPunct="1">
              <a:spcBef>
                <a:spcPts val="2430"/>
              </a:spcBef>
              <a:buFont typeface="+mj-lt"/>
              <a:buAutoNum type="alphaLcParenR"/>
              <a:tabLst>
                <a:tab pos="958647" algn="l"/>
                <a:tab pos="1347244" algn="l"/>
                <a:tab pos="1347244" algn="l"/>
                <a:tab pos="1347244" algn="l"/>
                <a:tab pos="958647" algn="l"/>
              </a:tabLst>
              <a:defRPr/>
            </a:pPr>
            <a:r>
              <a:rPr lang="en-US" sz="2200" dirty="0" smtClean="0">
                <a:sym typeface="Arial" pitchFamily="-12" charset="0"/>
              </a:rPr>
              <a:t>Explore different targets</a:t>
            </a:r>
          </a:p>
          <a:p>
            <a:pPr marL="1434394" lvl="2" indent="-462893" eaLnBrk="1" hangingPunct="1">
              <a:spcBef>
                <a:spcPts val="2430"/>
              </a:spcBef>
              <a:buFont typeface="+mj-lt"/>
              <a:buAutoNum type="alphaLcParenR"/>
              <a:tabLst>
                <a:tab pos="958647" algn="l"/>
                <a:tab pos="1347244" algn="l"/>
                <a:tab pos="1347244" algn="l"/>
                <a:tab pos="1347244" algn="l"/>
                <a:tab pos="958647" algn="l"/>
              </a:tabLst>
              <a:defRPr/>
            </a:pPr>
            <a:r>
              <a:rPr lang="en-US" sz="2200" dirty="0" smtClean="0">
                <a:sym typeface="Arial" pitchFamily="-12" charset="0"/>
              </a:rPr>
              <a:t>Reduce radiative pion background</a:t>
            </a:r>
          </a:p>
          <a:p>
            <a:pPr marL="1434394" lvl="2" indent="-462893" eaLnBrk="1" hangingPunct="1">
              <a:spcBef>
                <a:spcPts val="2430"/>
              </a:spcBef>
              <a:buFont typeface="+mj-lt"/>
              <a:buAutoNum type="alphaLcParenR"/>
              <a:tabLst>
                <a:tab pos="958647" algn="l"/>
                <a:tab pos="1347244" algn="l"/>
                <a:tab pos="1347244" algn="l"/>
                <a:tab pos="1347244" algn="l"/>
                <a:tab pos="958647" algn="l"/>
              </a:tabLst>
              <a:defRPr/>
            </a:pPr>
            <a:r>
              <a:rPr lang="en-US" sz="2200" dirty="0" smtClean="0">
                <a:sym typeface="Arial" pitchFamily="-12" charset="0"/>
              </a:rPr>
              <a:t>Decrease time spread of muons</a:t>
            </a:r>
          </a:p>
          <a:p>
            <a:pPr marL="1045793" lvl="1" indent="-462893" eaLnBrk="1" hangingPunct="1">
              <a:spcBef>
                <a:spcPts val="2430"/>
              </a:spcBef>
              <a:buFont typeface="Arial"/>
              <a:buChar char="•"/>
              <a:tabLst>
                <a:tab pos="958647" algn="l"/>
                <a:tab pos="1347244" algn="l"/>
                <a:tab pos="1347244" algn="l"/>
                <a:tab pos="1347244" algn="l"/>
                <a:tab pos="958647" algn="l"/>
              </a:tabLst>
              <a:defRPr/>
            </a:pPr>
            <a:r>
              <a:rPr lang="en-US" sz="2200" i="1" dirty="0" smtClean="0">
                <a:sym typeface="Arial" pitchFamily="-12" charset="0"/>
              </a:rPr>
              <a:t>And with a limit, </a:t>
            </a:r>
            <a:r>
              <a:rPr lang="en-US" sz="2200" dirty="0" smtClean="0">
                <a:sym typeface="Arial" pitchFamily="-12" charset="0"/>
              </a:rPr>
              <a:t>the beam related sources are only ½ of background – resolution becomes the limiting problem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292" tIns="41148" rIns="82292" bIns="41148" anchor="ctr"/>
          <a:lstStyle/>
          <a:p>
            <a:pPr algn="ctr"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fld id="{B39FD5AD-2DDB-42D5-974C-9EC14140E938}" type="slidenum">
              <a:rPr lang="en-US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pPr algn="ctr">
                <a:tabLst>
                  <a:tab pos="250825" algn="l"/>
                  <a:tab pos="501650" algn="l"/>
                  <a:tab pos="754063" algn="l"/>
                  <a:tab pos="1004888" algn="l"/>
                  <a:tab pos="1244600" algn="l"/>
                  <a:tab pos="1497013" algn="l"/>
                  <a:tab pos="1747838" algn="l"/>
                  <a:tab pos="1998663" algn="l"/>
                  <a:tab pos="2251075" algn="l"/>
                  <a:tab pos="2501900" algn="l"/>
                  <a:tab pos="2754313" algn="l"/>
                  <a:tab pos="3005138" algn="l"/>
                </a:tabLst>
              </a:pPr>
              <a:t>20</a:t>
            </a:fld>
            <a:endParaRPr lang="en-US">
              <a:solidFill>
                <a:srgbClr val="43412C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48136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  <p:sp>
        <p:nvSpPr>
          <p:cNvPr id="48137" name="TextBox 8"/>
          <p:cNvSpPr txBox="1">
            <a:spLocks noChangeArrowheads="1"/>
          </p:cNvSpPr>
          <p:nvPr/>
        </p:nvSpPr>
        <p:spPr bwMode="auto">
          <a:xfrm>
            <a:off x="2667000" y="5638800"/>
            <a:ext cx="1922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Upgrade alert!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Structure of this talk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077200" cy="5181600"/>
          </a:xfrm>
        </p:spPr>
        <p:txBody>
          <a:bodyPr/>
          <a:lstStyle/>
          <a:p>
            <a:r>
              <a:rPr lang="en-US" smtClean="0"/>
              <a:t>Introduction</a:t>
            </a:r>
          </a:p>
          <a:p>
            <a:r>
              <a:rPr lang="en-US" smtClean="0">
                <a:solidFill>
                  <a:schemeClr val="tx2"/>
                </a:solidFill>
              </a:rPr>
              <a:t>Mu2e Baseline Design</a:t>
            </a:r>
          </a:p>
          <a:p>
            <a:r>
              <a:rPr lang="en-US" smtClean="0">
                <a:solidFill>
                  <a:srgbClr val="FF0000"/>
                </a:solidFill>
              </a:rPr>
              <a:t>A Mu2e Upgrade Plan (rethink everything)</a:t>
            </a:r>
          </a:p>
          <a:p>
            <a:r>
              <a:rPr lang="en-US" smtClean="0"/>
              <a:t>Summary/Conclusions</a:t>
            </a:r>
          </a:p>
        </p:txBody>
      </p:sp>
      <p:sp>
        <p:nvSpPr>
          <p:cNvPr id="4915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February 4, 2009</a:t>
            </a:r>
          </a:p>
          <a:p>
            <a:endParaRPr lang="en-US" altLang="en-US" smtClean="0"/>
          </a:p>
        </p:txBody>
      </p:sp>
      <p:sp>
        <p:nvSpPr>
          <p:cNvPr id="491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10E7B98-C107-4364-80D1-5EA8AA62752E}" type="slidenum">
              <a:rPr lang="en-US" altLang="en-US" smtClean="0"/>
              <a:pPr/>
              <a:t>21</a:t>
            </a:fld>
            <a:endParaRPr lang="en-US" altLang="en-US" smtClean="0"/>
          </a:p>
        </p:txBody>
      </p:sp>
      <p:sp>
        <p:nvSpPr>
          <p:cNvPr id="49158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                 Muons, Inc. and Fermilab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1676400" y="381000"/>
            <a:ext cx="6629400" cy="533400"/>
          </a:xfrm>
        </p:spPr>
        <p:txBody>
          <a:bodyPr/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Major components of the plan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endParaRPr lang="en-US" smtClean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458200" cy="5181600"/>
          </a:xfrm>
        </p:spPr>
        <p:txBody>
          <a:bodyPr/>
          <a:lstStyle/>
          <a:p>
            <a:r>
              <a:rPr lang="en-US" b="1" smtClean="0"/>
              <a:t>Accumulate protons from linac into bunches</a:t>
            </a:r>
          </a:p>
          <a:p>
            <a:pPr lvl="1"/>
            <a:r>
              <a:rPr lang="en-US" b="1" smtClean="0"/>
              <a:t>No. bunches can be optimized vs Z of the target.</a:t>
            </a:r>
          </a:p>
          <a:p>
            <a:pPr lvl="2"/>
            <a:r>
              <a:rPr lang="en-US" b="1" smtClean="0"/>
              <a:t>!st ring: accumulate and form N bunches</a:t>
            </a:r>
          </a:p>
          <a:p>
            <a:pPr lvl="2"/>
            <a:r>
              <a:rPr lang="en-US" b="1" smtClean="0"/>
              <a:t>Bunch rotate into shorter bunches</a:t>
            </a:r>
            <a:endParaRPr lang="en-US" smtClean="0"/>
          </a:p>
          <a:p>
            <a:pPr lvl="2"/>
            <a:r>
              <a:rPr lang="en-US" b="1" smtClean="0"/>
              <a:t>Transfer M bunches at a time to 2</a:t>
            </a:r>
            <a:r>
              <a:rPr lang="en-US" b="1" baseline="30000" smtClean="0"/>
              <a:t>nd</a:t>
            </a:r>
            <a:r>
              <a:rPr lang="en-US" b="1" smtClean="0"/>
              <a:t> ring and extract</a:t>
            </a:r>
            <a:endParaRPr lang="en-US" smtClean="0"/>
          </a:p>
          <a:p>
            <a:r>
              <a:rPr lang="en-US" b="1" smtClean="0"/>
              <a:t>Two-stage slow extraction to mitigate losses</a:t>
            </a:r>
            <a:endParaRPr lang="en-US" smtClean="0"/>
          </a:p>
          <a:p>
            <a:r>
              <a:rPr lang="en-US" b="1" smtClean="0"/>
              <a:t>Produce pions in dipole plus wedge system</a:t>
            </a:r>
          </a:p>
          <a:p>
            <a:r>
              <a:rPr lang="en-US" b="1" smtClean="0"/>
              <a:t>Transmit muons to stopping target</a:t>
            </a:r>
            <a:endParaRPr lang="en-US" smtClean="0"/>
          </a:p>
          <a:p>
            <a:pPr lvl="1"/>
            <a:r>
              <a:rPr lang="en-US" b="1" smtClean="0"/>
              <a:t>Match quasi-monochromatic pion beam into HCC</a:t>
            </a:r>
            <a:endParaRPr lang="en-US" smtClean="0"/>
          </a:p>
          <a:p>
            <a:pPr lvl="2"/>
            <a:r>
              <a:rPr lang="en-US" b="1" smtClean="0"/>
              <a:t>(matching section is also decay volume)</a:t>
            </a:r>
            <a:endParaRPr lang="en-US" smtClean="0"/>
          </a:p>
          <a:p>
            <a:pPr lvl="1"/>
            <a:r>
              <a:rPr lang="en-US" b="1" smtClean="0"/>
              <a:t>Cool and degrade muons in HCC</a:t>
            </a:r>
            <a:endParaRPr lang="en-US" smtClean="0"/>
          </a:p>
          <a:p>
            <a:pPr lvl="1"/>
            <a:r>
              <a:rPr lang="en-US" b="1" smtClean="0"/>
              <a:t>Match into stopping target solenoid</a:t>
            </a:r>
            <a:endParaRPr lang="en-US" smtClean="0"/>
          </a:p>
          <a:p>
            <a:r>
              <a:rPr lang="en-US" b="1" smtClean="0"/>
              <a:t>Use S-bend a la MECO to transport e’s to detector</a:t>
            </a:r>
            <a:endParaRPr lang="en-US" smtClean="0"/>
          </a:p>
          <a:p>
            <a:endParaRPr lang="en-US" smtClean="0"/>
          </a:p>
        </p:txBody>
      </p:sp>
      <p:sp>
        <p:nvSpPr>
          <p:cNvPr id="5018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February 4, 2009</a:t>
            </a:r>
          </a:p>
          <a:p>
            <a:endParaRPr lang="en-US" altLang="en-US" smtClean="0"/>
          </a:p>
        </p:txBody>
      </p:sp>
      <p:sp>
        <p:nvSpPr>
          <p:cNvPr id="501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18ABE6D-B6CD-4C86-A64A-E8F641786A56}" type="slidenum">
              <a:rPr lang="en-US" altLang="en-US" smtClean="0"/>
              <a:pPr/>
              <a:t>22</a:t>
            </a:fld>
            <a:endParaRPr lang="en-US" altLang="en-US" smtClean="0"/>
          </a:p>
        </p:txBody>
      </p:sp>
      <p:sp>
        <p:nvSpPr>
          <p:cNvPr id="5018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                 Muons, Inc. and Fermilab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February 4</a:t>
            </a:r>
            <a:r>
              <a:rPr lang="en-US" smtClean="0"/>
              <a:t>, 2009</a:t>
            </a:r>
          </a:p>
          <a:p>
            <a:endParaRPr lang="en-US" smtClean="0"/>
          </a:p>
          <a:p>
            <a:endParaRPr lang="en-US" altLang="en-US" smtClean="0"/>
          </a:p>
        </p:txBody>
      </p:sp>
      <p:sp>
        <p:nvSpPr>
          <p:cNvPr id="5120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285763E-B698-4F59-B9C7-F7C70BBFF494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  <p:sp>
        <p:nvSpPr>
          <p:cNvPr id="51204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Chuck Ankenbrandt                 Muons, Inc. and Fermilab</a:t>
            </a:r>
            <a:endParaRPr lang="en-US" smtClean="0"/>
          </a:p>
        </p:txBody>
      </p:sp>
      <p:sp>
        <p:nvSpPr>
          <p:cNvPr id="512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X</a:t>
            </a:r>
          </a:p>
        </p:txBody>
      </p:sp>
      <p:sp>
        <p:nvSpPr>
          <p:cNvPr id="512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5486400"/>
          </a:xfrm>
        </p:spPr>
        <p:txBody>
          <a:bodyPr/>
          <a:lstStyle/>
          <a:p>
            <a:pPr>
              <a:buFont typeface="Symbol" pitchFamily="18" charset="2"/>
              <a:buNone/>
            </a:pPr>
            <a:endParaRPr lang="en-US" smtClean="0"/>
          </a:p>
          <a:p>
            <a:r>
              <a:rPr lang="en-US" smtClean="0"/>
              <a:t>Parameters</a:t>
            </a:r>
          </a:p>
          <a:p>
            <a:pPr lvl="1"/>
            <a:r>
              <a:rPr lang="en-US" smtClean="0"/>
              <a:t>8-GeV H</a:t>
            </a:r>
            <a:r>
              <a:rPr lang="en-US" baseline="30000" smtClean="0"/>
              <a:t>-</a:t>
            </a:r>
            <a:r>
              <a:rPr lang="en-US" smtClean="0"/>
              <a:t> Linac</a:t>
            </a:r>
          </a:p>
          <a:p>
            <a:pPr lvl="1"/>
            <a:r>
              <a:rPr lang="en-US" smtClean="0"/>
              <a:t>1 MW of beam power initially</a:t>
            </a:r>
          </a:p>
          <a:p>
            <a:pPr lvl="2"/>
            <a:r>
              <a:rPr lang="en-US" smtClean="0"/>
              <a:t>5 Hz repetition rate</a:t>
            </a:r>
          </a:p>
          <a:p>
            <a:pPr lvl="2"/>
            <a:r>
              <a:rPr lang="en-US" smtClean="0"/>
              <a:t>~1.3 msec beam pulse</a:t>
            </a:r>
          </a:p>
          <a:p>
            <a:pPr lvl="2"/>
            <a:r>
              <a:rPr lang="en-US" smtClean="0"/>
              <a:t>~20 mA beam current during pulse</a:t>
            </a:r>
          </a:p>
          <a:p>
            <a:pPr lvl="1"/>
            <a:r>
              <a:rPr lang="en-US" smtClean="0"/>
              <a:t>Upgrade Path to 4 MW for NF/MC</a:t>
            </a:r>
          </a:p>
          <a:p>
            <a:pPr lvl="2"/>
            <a:r>
              <a:rPr lang="en-US" smtClean="0"/>
              <a:t>10 Hz?</a:t>
            </a:r>
          </a:p>
          <a:p>
            <a:pPr lvl="2"/>
            <a:r>
              <a:rPr lang="en-US" smtClean="0"/>
              <a:t>2.5 msec?</a:t>
            </a:r>
          </a:p>
          <a:p>
            <a:r>
              <a:rPr lang="en-US" smtClean="0"/>
              <a:t>Must “repackage” the beam to meet NF/MC needs.</a:t>
            </a:r>
          </a:p>
          <a:p>
            <a:r>
              <a:rPr lang="en-US" smtClean="0"/>
              <a:t>Can use the same bunching rings for Mu2e.</a:t>
            </a:r>
          </a:p>
          <a:p>
            <a:pPr>
              <a:buFont typeface="Symbol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February 4</a:t>
            </a:r>
            <a:r>
              <a:rPr lang="en-US" smtClean="0"/>
              <a:t>, 2009</a:t>
            </a:r>
          </a:p>
          <a:p>
            <a:endParaRPr lang="en-US" smtClean="0"/>
          </a:p>
          <a:p>
            <a:endParaRPr lang="en-US" altLang="en-US" smtClean="0"/>
          </a:p>
        </p:txBody>
      </p:sp>
      <p:sp>
        <p:nvSpPr>
          <p:cNvPr id="52227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42AFD90-B60B-47D4-B3F7-C990B957C7F9}" type="slidenum">
              <a:rPr lang="en-US" altLang="en-US" smtClean="0"/>
              <a:pPr/>
              <a:t>24</a:t>
            </a:fld>
            <a:endParaRPr lang="en-US" altLang="en-US" smtClean="0"/>
          </a:p>
        </p:txBody>
      </p:sp>
      <p:sp>
        <p:nvSpPr>
          <p:cNvPr id="52228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Chuck Ankenbrandt                 Muons, Inc. and Fermilab</a:t>
            </a:r>
            <a:endParaRPr lang="en-US" smtClean="0"/>
          </a:p>
        </p:txBody>
      </p:sp>
      <p:sp>
        <p:nvSpPr>
          <p:cNvPr id="52229" name="Date Placeholder 1"/>
          <p:cNvSpPr txBox="1">
            <a:spLocks noGrp="1"/>
          </p:cNvSpPr>
          <p:nvPr/>
        </p:nvSpPr>
        <p:spPr bwMode="auto">
          <a:xfrm>
            <a:off x="6858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altLang="en-US" sz="1400" b="0">
              <a:latin typeface="Times New Roman" pitchFamily="18" charset="0"/>
            </a:endParaRPr>
          </a:p>
        </p:txBody>
      </p:sp>
      <p:sp>
        <p:nvSpPr>
          <p:cNvPr id="3" name="Slide Number Placeholder 2"/>
          <p:cNvSpPr txBox="1">
            <a:spLocks noGrp="1"/>
          </p:cNvSpPr>
          <p:nvPr/>
        </p:nvSpPr>
        <p:spPr bwMode="auto">
          <a:xfrm>
            <a:off x="8610600" y="6553200"/>
            <a:ext cx="533400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EE18C705-AA62-4E04-A887-3F098B48AC8A}" type="slidenum">
              <a:rPr lang="en-US" altLang="en-US" sz="1400" b="0">
                <a:latin typeface="+mn-lt"/>
              </a:rPr>
              <a:pPr algn="r">
                <a:defRPr/>
              </a:pPr>
              <a:t>24</a:t>
            </a:fld>
            <a:endParaRPr lang="en-US" altLang="en-US" sz="1400" b="0">
              <a:latin typeface="+mn-lt"/>
            </a:endParaRPr>
          </a:p>
        </p:txBody>
      </p:sp>
      <p:sp>
        <p:nvSpPr>
          <p:cNvPr id="52231" name="TextBox 5"/>
          <p:cNvSpPr txBox="1">
            <a:spLocks noChangeArrowheads="1"/>
          </p:cNvSpPr>
          <p:nvPr/>
        </p:nvSpPr>
        <p:spPr bwMode="auto">
          <a:xfrm>
            <a:off x="1143000" y="3810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Providing p Bunches for a </a:t>
            </a:r>
            <a:r>
              <a:rPr lang="en-US" sz="2400">
                <a:solidFill>
                  <a:schemeClr val="tx2"/>
                </a:solidFill>
                <a:latin typeface="Symbol" pitchFamily="18" charset="2"/>
              </a:rPr>
              <a:t>n</a:t>
            </a: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 Factory or a </a:t>
            </a:r>
            <a:r>
              <a:rPr lang="en-US" sz="2400">
                <a:solidFill>
                  <a:schemeClr val="tx2"/>
                </a:solidFill>
                <a:latin typeface="Symbol" pitchFamily="18" charset="2"/>
              </a:rPr>
              <a:t>m</a:t>
            </a: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 Collider</a:t>
            </a:r>
          </a:p>
        </p:txBody>
      </p:sp>
      <p:sp>
        <p:nvSpPr>
          <p:cNvPr id="52232" name="Footer Placeholder 3"/>
          <p:cNvSpPr txBox="1">
            <a:spLocks/>
          </p:cNvSpPr>
          <p:nvPr/>
        </p:nvSpPr>
        <p:spPr bwMode="auto">
          <a:xfrm>
            <a:off x="3657600" y="66294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200" b="0">
              <a:latin typeface="Times New Roman" pitchFamily="18" charset="0"/>
            </a:endParaRPr>
          </a:p>
        </p:txBody>
      </p:sp>
      <p:sp>
        <p:nvSpPr>
          <p:cNvPr id="52233" name="Footer Placeholder 3"/>
          <p:cNvSpPr txBox="1">
            <a:spLocks/>
          </p:cNvSpPr>
          <p:nvPr/>
        </p:nvSpPr>
        <p:spPr bwMode="auto">
          <a:xfrm>
            <a:off x="6858000" y="6477000"/>
            <a:ext cx="152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200" b="0">
              <a:latin typeface="Times New Roman" pitchFamily="18" charset="0"/>
            </a:endParaRPr>
          </a:p>
        </p:txBody>
      </p:sp>
      <p:pic>
        <p:nvPicPr>
          <p:cNvPr id="5223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143000"/>
            <a:ext cx="8001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838200" y="990600"/>
            <a:ext cx="7429500" cy="769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CC0066"/>
              </a:buClr>
              <a:buFont typeface="Symbol" pitchFamily="18" charset="2"/>
              <a:buChar char="·"/>
              <a:defRPr/>
            </a:pPr>
            <a:r>
              <a:rPr lang="en-US" sz="2400" kern="0" dirty="0">
                <a:solidFill>
                  <a:srgbClr val="0000CC"/>
                </a:solidFill>
                <a:latin typeface="Comic Sans MS"/>
              </a:rPr>
              <a:t>Accumulate protons from </a:t>
            </a:r>
            <a:r>
              <a:rPr lang="en-US" sz="2400" kern="0" dirty="0" err="1">
                <a:solidFill>
                  <a:srgbClr val="0000CC"/>
                </a:solidFill>
                <a:latin typeface="Comic Sans MS"/>
              </a:rPr>
              <a:t>linac</a:t>
            </a:r>
            <a:r>
              <a:rPr lang="en-US" sz="2400" kern="0" dirty="0">
                <a:solidFill>
                  <a:srgbClr val="0000CC"/>
                </a:solidFill>
                <a:latin typeface="Comic Sans MS"/>
              </a:rPr>
              <a:t> into N bunches</a:t>
            </a:r>
            <a:endParaRPr lang="en-US" sz="2400" b="0" kern="0" dirty="0">
              <a:solidFill>
                <a:srgbClr val="0000CC"/>
              </a:solidFill>
              <a:latin typeface="Comic Sans MS"/>
            </a:endParaRPr>
          </a:p>
          <a:p>
            <a:pPr>
              <a:defRPr/>
            </a:pPr>
            <a:endParaRPr lang="en-US" dirty="0">
              <a:latin typeface="Gill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6629400" cy="762000"/>
          </a:xfrm>
        </p:spPr>
        <p:txBody>
          <a:bodyPr/>
          <a:lstStyle/>
          <a:p>
            <a:r>
              <a:rPr lang="en-US" b="1" smtClean="0"/>
              <a:t>Two-stage resonant extraction</a:t>
            </a:r>
            <a:endParaRPr lang="en-US" smtClean="0"/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534400" cy="5181600"/>
          </a:xfrm>
        </p:spPr>
        <p:txBody>
          <a:bodyPr/>
          <a:lstStyle/>
          <a:p>
            <a:r>
              <a:rPr lang="en-US" smtClean="0"/>
              <a:t>Extraction loss fraction ~ septum width/step size ~ 1%</a:t>
            </a:r>
          </a:p>
          <a:p>
            <a:pPr lvl="1"/>
            <a:r>
              <a:rPr lang="en-US" smtClean="0"/>
              <a:t>Losses of 10 kW in ring would be serious.</a:t>
            </a:r>
          </a:p>
          <a:p>
            <a:r>
              <a:rPr lang="en-US" smtClean="0"/>
              <a:t>Protons hitting wires get partial deflection by E field</a:t>
            </a:r>
          </a:p>
          <a:p>
            <a:pPr lvl="1"/>
            <a:r>
              <a:rPr lang="en-US" smtClean="0"/>
              <a:t>Worse than interactions and multiple scattering</a:t>
            </a:r>
          </a:p>
          <a:p>
            <a:r>
              <a:rPr lang="en-US" smtClean="0"/>
              <a:t>Those protons are likely to hit the Lambertson septum</a:t>
            </a:r>
          </a:p>
          <a:p>
            <a:r>
              <a:rPr lang="en-US" smtClean="0"/>
              <a:t>Brute force: reduce width, increase step size</a:t>
            </a:r>
          </a:p>
          <a:p>
            <a:r>
              <a:rPr lang="en-US" smtClean="0"/>
              <a:t>New concept: two-stage extraction</a:t>
            </a:r>
          </a:p>
          <a:p>
            <a:pPr lvl="1"/>
            <a:r>
              <a:rPr lang="en-US" smtClean="0"/>
              <a:t>Move Lambertson ~ 270 degrees downstream from 1</a:t>
            </a:r>
            <a:r>
              <a:rPr lang="en-US" baseline="30000" smtClean="0"/>
              <a:t>st</a:t>
            </a:r>
            <a:r>
              <a:rPr lang="en-US" smtClean="0"/>
              <a:t> septum</a:t>
            </a:r>
          </a:p>
          <a:p>
            <a:pPr lvl="1"/>
            <a:r>
              <a:rPr lang="en-US" smtClean="0"/>
              <a:t>Add second electrostatic device ~ 90 degrees from 1</a:t>
            </a:r>
            <a:r>
              <a:rPr lang="en-US" baseline="30000" smtClean="0"/>
              <a:t>st</a:t>
            </a:r>
            <a:r>
              <a:rPr lang="en-US" smtClean="0"/>
              <a:t> septum</a:t>
            </a:r>
          </a:p>
          <a:p>
            <a:pPr lvl="1"/>
            <a:r>
              <a:rPr lang="en-US" smtClean="0"/>
              <a:t>Second device has two wire septa, with E field in between</a:t>
            </a:r>
          </a:p>
          <a:p>
            <a:pPr lvl="2"/>
            <a:r>
              <a:rPr lang="en-US" smtClean="0"/>
              <a:t>Circulating and extracting protons are undeflected</a:t>
            </a:r>
          </a:p>
          <a:p>
            <a:pPr lvl="2"/>
            <a:r>
              <a:rPr lang="en-US" smtClean="0"/>
              <a:t>“Damaged” protons are deflected by second device to dump or to test beam area</a:t>
            </a:r>
          </a:p>
        </p:txBody>
      </p:sp>
      <p:sp>
        <p:nvSpPr>
          <p:cNvPr id="5325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February 4, 2009</a:t>
            </a:r>
          </a:p>
          <a:p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32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6F72A50-A458-4733-9E82-43E69B2F98E2}" type="slidenum">
              <a:rPr lang="en-US" altLang="en-US" smtClean="0">
                <a:solidFill>
                  <a:srgbClr val="000000"/>
                </a:solidFill>
              </a:rPr>
              <a:pPr/>
              <a:t>25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3254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Chuck Ankenbrandt                 Muons, Inc. and Fermilab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November 17, 2007</a:t>
            </a:r>
            <a:endParaRPr lang="en-US" altLang="en-US" smtClean="0"/>
          </a:p>
        </p:txBody>
      </p:sp>
      <p:sp>
        <p:nvSpPr>
          <p:cNvPr id="542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41C0882-F929-4624-B19F-DCBCD279AA35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  <p:sp>
        <p:nvSpPr>
          <p:cNvPr id="54276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	Fermilab</a:t>
            </a:r>
          </a:p>
        </p:txBody>
      </p:sp>
      <p:sp>
        <p:nvSpPr>
          <p:cNvPr id="542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Stopping Muon Beams 101</a:t>
            </a:r>
          </a:p>
        </p:txBody>
      </p:sp>
      <p:sp>
        <p:nvSpPr>
          <p:cNvPr id="542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 + A -&gt; </a:t>
            </a:r>
            <a:r>
              <a:rPr lang="en-US" smtClean="0">
                <a:latin typeface="Symbol" pitchFamily="18" charset="2"/>
              </a:rPr>
              <a:t>p</a:t>
            </a:r>
            <a:r>
              <a:rPr lang="en-US" smtClean="0"/>
              <a:t> + X</a:t>
            </a:r>
          </a:p>
          <a:p>
            <a:r>
              <a:rPr lang="en-US" smtClean="0"/>
              <a:t>~One charged pion of each sign per 8-GeV proton</a:t>
            </a:r>
          </a:p>
          <a:p>
            <a:r>
              <a:rPr lang="en-US" smtClean="0"/>
              <a:t>Pion decay length is 7.8 meters for p = mc</a:t>
            </a:r>
          </a:p>
          <a:p>
            <a:r>
              <a:rPr lang="en-US" smtClean="0">
                <a:latin typeface="Symbol" pitchFamily="18" charset="2"/>
              </a:rPr>
              <a:t>p -&gt; m + n</a:t>
            </a:r>
            <a:r>
              <a:rPr lang="en-US" smtClean="0"/>
              <a:t>  decay kinematics in lab:</a:t>
            </a:r>
          </a:p>
          <a:p>
            <a:pPr lvl="1"/>
            <a:r>
              <a:rPr lang="en-US" smtClean="0"/>
              <a:t>There’s less than 29 MeV/c of transverse momentum.</a:t>
            </a:r>
          </a:p>
          <a:p>
            <a:pPr lvl="1"/>
            <a:r>
              <a:rPr lang="en-US" smtClean="0"/>
              <a:t>Momentum distribution of relativistic muons is uniform between about 60% and about 100% of pion momentum.</a:t>
            </a:r>
          </a:p>
          <a:p>
            <a:pPr lvl="1"/>
            <a:r>
              <a:rPr lang="en-US" smtClean="0"/>
              <a:t>Polarization is completely correlated with longitudinal momentum.</a:t>
            </a:r>
          </a:p>
          <a:p>
            <a:r>
              <a:rPr lang="en-US" smtClean="0"/>
              <a:t>Where the pions are: cf. next slide.</a:t>
            </a:r>
          </a:p>
          <a:p>
            <a:r>
              <a:rPr lang="en-US" smtClean="0"/>
              <a:t>Passing the muons through material causes the momentum spread to grow significantly. (dE/dx causes longitudinal heating.) cf. following slide.</a:t>
            </a:r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54279" name="TextBox 6"/>
          <p:cNvSpPr txBox="1">
            <a:spLocks noChangeArrowheads="1"/>
          </p:cNvSpPr>
          <p:nvPr/>
        </p:nvSpPr>
        <p:spPr bwMode="auto">
          <a:xfrm>
            <a:off x="2057400" y="533400"/>
            <a:ext cx="6156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(Taken from Talk At Project X Physics Workshop)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3"/>
          <a:srcRect r="9349"/>
          <a:stretch>
            <a:fillRect/>
          </a:stretch>
        </p:blipFill>
        <p:spPr bwMode="auto">
          <a:xfrm>
            <a:off x="471724" y="533400"/>
            <a:ext cx="7757876" cy="604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609600" y="544513"/>
            <a:ext cx="7496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 dirty="0"/>
              <a:t>Momentum vs. Cosine of production angle (from C. Yoshikawa)</a:t>
            </a:r>
          </a:p>
        </p:txBody>
      </p:sp>
      <p:sp>
        <p:nvSpPr>
          <p:cNvPr id="55302" name="TextBox 5"/>
          <p:cNvSpPr txBox="1">
            <a:spLocks noChangeArrowheads="1"/>
          </p:cNvSpPr>
          <p:nvPr/>
        </p:nvSpPr>
        <p:spPr bwMode="auto">
          <a:xfrm>
            <a:off x="381000" y="1447800"/>
            <a:ext cx="341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</a:t>
            </a:r>
          </a:p>
        </p:txBody>
      </p:sp>
      <p:sp>
        <p:nvSpPr>
          <p:cNvPr id="55303" name="TextBox 6"/>
          <p:cNvSpPr txBox="1">
            <a:spLocks noChangeArrowheads="1"/>
          </p:cNvSpPr>
          <p:nvPr/>
        </p:nvSpPr>
        <p:spPr bwMode="auto">
          <a:xfrm>
            <a:off x="3733800" y="6324600"/>
            <a:ext cx="13525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Cos theta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" y="280988"/>
            <a:ext cx="891540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609600" y="544513"/>
            <a:ext cx="7496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/>
              <a:t>Momentum vs. Cosine of production angle (from C. Yoshikawa)</a:t>
            </a: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1219200" y="5562600"/>
            <a:ext cx="43434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1736725" y="3821113"/>
            <a:ext cx="946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/>
              <a:t>MECO</a:t>
            </a:r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2286000" y="4191000"/>
            <a:ext cx="9144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7315200" y="4495800"/>
            <a:ext cx="152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7848600" y="4419600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/>
              <a:t>Alt.A</a:t>
            </a:r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7391400" y="46482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7315200" y="3352800"/>
            <a:ext cx="1524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7772400" y="3505200"/>
            <a:ext cx="790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/>
              <a:t>Alt. B</a:t>
            </a:r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7391400" y="3733800"/>
            <a:ext cx="381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33"/>
          <p:cNvGrpSpPr>
            <a:grpSpLocks/>
          </p:cNvGrpSpPr>
          <p:nvPr/>
        </p:nvGrpSpPr>
        <p:grpSpPr bwMode="auto">
          <a:xfrm>
            <a:off x="0" y="0"/>
            <a:ext cx="1905000" cy="838200"/>
            <a:chOff x="3840" y="3216"/>
            <a:chExt cx="1440" cy="624"/>
          </a:xfrm>
        </p:grpSpPr>
        <p:grpSp>
          <p:nvGrpSpPr>
            <p:cNvPr id="16" name="Group 34"/>
            <p:cNvGrpSpPr>
              <a:grpSpLocks/>
            </p:cNvGrpSpPr>
            <p:nvPr/>
          </p:nvGrpSpPr>
          <p:grpSpPr bwMode="auto">
            <a:xfrm>
              <a:off x="3840" y="3216"/>
              <a:ext cx="336" cy="624"/>
              <a:chOff x="1152" y="288"/>
              <a:chExt cx="960" cy="1872"/>
            </a:xfrm>
          </p:grpSpPr>
          <p:sp>
            <p:nvSpPr>
              <p:cNvPr id="18" name="Oval 35"/>
              <p:cNvSpPr>
                <a:spLocks noChangeArrowheads="1"/>
              </p:cNvSpPr>
              <p:nvPr/>
            </p:nvSpPr>
            <p:spPr bwMode="auto">
              <a:xfrm>
                <a:off x="1152" y="1488"/>
                <a:ext cx="960" cy="67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Oval 36"/>
              <p:cNvSpPr>
                <a:spLocks noChangeArrowheads="1"/>
              </p:cNvSpPr>
              <p:nvPr/>
            </p:nvSpPr>
            <p:spPr bwMode="auto">
              <a:xfrm>
                <a:off x="1152" y="288"/>
                <a:ext cx="960" cy="67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Rectangle 37"/>
              <p:cNvSpPr>
                <a:spLocks noChangeAspect="1" noChangeArrowheads="1"/>
              </p:cNvSpPr>
              <p:nvPr/>
            </p:nvSpPr>
            <p:spPr bwMode="auto">
              <a:xfrm>
                <a:off x="1152" y="624"/>
                <a:ext cx="960" cy="1200"/>
              </a:xfrm>
              <a:prstGeom prst="rect">
                <a:avLst/>
              </a:prstGeom>
              <a:solidFill>
                <a:schemeClr val="accent2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WordArt 38"/>
              <p:cNvSpPr>
                <a:spLocks noChangeAspect="1" noChangeArrowheads="1" noChangeShapeType="1" noTextEdit="1"/>
              </p:cNvSpPr>
              <p:nvPr/>
            </p:nvSpPr>
            <p:spPr bwMode="auto">
              <a:xfrm>
                <a:off x="1392" y="768"/>
                <a:ext cx="494" cy="100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2833"/>
                  </a:avLst>
                </a:prstTxWarp>
              </a:bodyPr>
              <a:lstStyle/>
              <a:p>
                <a:r>
                  <a:rPr lang="en-US" sz="5400" b="1" i="1" kern="10">
                    <a:ln w="19050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Symbol"/>
                  </a:rPr>
                  <a:t>m</a:t>
                </a:r>
              </a:p>
            </p:txBody>
          </p:sp>
        </p:grpSp>
        <p:sp>
          <p:nvSpPr>
            <p:cNvPr id="17" name="Text Box 39"/>
            <p:cNvSpPr txBox="1">
              <a:spLocks noChangeArrowheads="1"/>
            </p:cNvSpPr>
            <p:nvPr/>
          </p:nvSpPr>
          <p:spPr bwMode="auto">
            <a:xfrm>
              <a:off x="4274" y="3360"/>
              <a:ext cx="1006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i="1">
                  <a:solidFill>
                    <a:schemeClr val="accent2"/>
                  </a:solidFill>
                  <a:latin typeface="Times New Roman" pitchFamily="18" charset="0"/>
                </a:rPr>
                <a:t>Muons, Inc.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Momentum vs Range in LiH</a:t>
            </a:r>
          </a:p>
        </p:txBody>
      </p:sp>
      <p:sp>
        <p:nvSpPr>
          <p:cNvPr id="57347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February 4, 2009</a:t>
            </a:r>
          </a:p>
          <a:p>
            <a:endParaRPr lang="en-US" altLang="en-US" smtClean="0"/>
          </a:p>
        </p:txBody>
      </p:sp>
      <p:sp>
        <p:nvSpPr>
          <p:cNvPr id="5734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12C3F5C-D194-4C73-A9C4-E9B5EF5D0961}" type="slidenum">
              <a:rPr lang="en-US" altLang="en-US" smtClean="0"/>
              <a:pPr/>
              <a:t>29</a:t>
            </a:fld>
            <a:endParaRPr lang="en-US" altLang="en-US" smtClean="0"/>
          </a:p>
        </p:txBody>
      </p:sp>
      <p:sp>
        <p:nvSpPr>
          <p:cNvPr id="57349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                 Muons, Inc. and Fermilab</a:t>
            </a:r>
          </a:p>
        </p:txBody>
      </p:sp>
      <p:pic>
        <p:nvPicPr>
          <p:cNvPr id="573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600200" y="1006475"/>
            <a:ext cx="6226175" cy="53943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6629400" cy="762000"/>
          </a:xfrm>
        </p:spPr>
        <p:txBody>
          <a:bodyPr/>
          <a:lstStyle/>
          <a:p>
            <a:r>
              <a:rPr lang="en-US" smtClean="0"/>
              <a:t>MANX and Mu2e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82000" cy="5181600"/>
          </a:xfrm>
        </p:spPr>
        <p:txBody>
          <a:bodyPr/>
          <a:lstStyle/>
          <a:p>
            <a:r>
              <a:rPr lang="en-US" smtClean="0"/>
              <a:t>MANX proposes to test a helical cooling channel.</a:t>
            </a:r>
          </a:p>
          <a:p>
            <a:r>
              <a:rPr lang="en-US" smtClean="0"/>
              <a:t>The same kind of HCC might be used to upgrade the Mu2e experiment.</a:t>
            </a:r>
          </a:p>
          <a:p>
            <a:pPr lvl="1"/>
            <a:r>
              <a:rPr lang="en-US" smtClean="0"/>
              <a:t>Mu2e plans to use ~ 25 kW of beam power from the Booster.</a:t>
            </a:r>
          </a:p>
          <a:p>
            <a:pPr lvl="1"/>
            <a:r>
              <a:rPr lang="en-US" smtClean="0"/>
              <a:t>HEP community would like sensitivity of 10</a:t>
            </a:r>
            <a:r>
              <a:rPr lang="en-US" baseline="30000" smtClean="0"/>
              <a:t>-18</a:t>
            </a:r>
            <a:r>
              <a:rPr lang="en-US" smtClean="0"/>
              <a:t> instead of 10</a:t>
            </a:r>
            <a:r>
              <a:rPr lang="en-US" baseline="30000" smtClean="0"/>
              <a:t>-16</a:t>
            </a:r>
          </a:p>
          <a:p>
            <a:pPr lvl="1"/>
            <a:r>
              <a:rPr lang="en-US" smtClean="0"/>
              <a:t>Can we find a way to use 1 MW of beam from Project X?</a:t>
            </a:r>
          </a:p>
          <a:p>
            <a:pPr lvl="2"/>
            <a:r>
              <a:rPr lang="en-US" smtClean="0"/>
              <a:t>Probably we’ll need to rethink everything. </a:t>
            </a:r>
          </a:p>
          <a:p>
            <a:r>
              <a:rPr lang="en-US" smtClean="0"/>
              <a:t>Bob Bernstein, co-spokesperson for Mu2e, said I could use some of the slides he prepared for this meeting.</a:t>
            </a:r>
          </a:p>
          <a:p>
            <a:r>
              <a:rPr lang="en-US" smtClean="0"/>
              <a:t>Jim Miller, the other Mu2e co-spokesperson, said I could use some of his slides from the PAC meeting.</a:t>
            </a:r>
          </a:p>
          <a:p>
            <a:endParaRPr lang="en-US" smtClean="0"/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February 4</a:t>
            </a:r>
            <a:r>
              <a:rPr lang="en-US" smtClean="0"/>
              <a:t>, 2009</a:t>
            </a:r>
          </a:p>
          <a:p>
            <a:endParaRPr lang="en-US" altLang="en-US" smtClean="0"/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F31D84F-69E8-4317-BE74-66B16E8715CA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25606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                 Muons, Inc. and Fermilab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November 17, 2007</a:t>
            </a:r>
            <a:endParaRPr lang="en-US" altLang="en-US" smtClean="0"/>
          </a:p>
        </p:txBody>
      </p:sp>
      <p:sp>
        <p:nvSpPr>
          <p:cNvPr id="5837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36E65B0-4E50-4C0E-A863-CF61A7D35D03}" type="slidenum">
              <a:rPr lang="en-US" altLang="en-US" smtClean="0"/>
              <a:pPr/>
              <a:t>30</a:t>
            </a:fld>
            <a:endParaRPr lang="en-US" altLang="en-US" smtClean="0"/>
          </a:p>
        </p:txBody>
      </p:sp>
      <p:sp>
        <p:nvSpPr>
          <p:cNvPr id="5837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	Fermilab</a:t>
            </a:r>
          </a:p>
        </p:txBody>
      </p:sp>
      <p:sp>
        <p:nvSpPr>
          <p:cNvPr id="58373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52400"/>
            <a:ext cx="6096000" cy="914400"/>
          </a:xfrm>
        </p:spPr>
        <p:txBody>
          <a:bodyPr/>
          <a:lstStyle/>
          <a:p>
            <a:r>
              <a:rPr lang="en-US" smtClean="0"/>
              <a:t>Concepts</a:t>
            </a:r>
          </a:p>
        </p:txBody>
      </p:sp>
      <p:sp>
        <p:nvSpPr>
          <p:cNvPr id="583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915400" cy="5715000"/>
          </a:xfrm>
        </p:spPr>
        <p:txBody>
          <a:bodyPr/>
          <a:lstStyle/>
          <a:p>
            <a:r>
              <a:rPr lang="en-US" smtClean="0"/>
              <a:t>(a)</a:t>
            </a:r>
            <a:r>
              <a:rPr lang="en-US" smtClean="0">
                <a:latin typeface="Symbol" pitchFamily="18" charset="2"/>
              </a:rPr>
              <a:t> p/m</a:t>
            </a:r>
            <a:r>
              <a:rPr lang="en-US" smtClean="0"/>
              <a:t> production</a:t>
            </a:r>
          </a:p>
          <a:p>
            <a:endParaRPr lang="en-US" smtClean="0"/>
          </a:p>
          <a:p>
            <a:pPr>
              <a:lnSpc>
                <a:spcPct val="60000"/>
              </a:lnSpc>
              <a:buFont typeface="Symbol" pitchFamily="18" charset="2"/>
              <a:buNone/>
            </a:pPr>
            <a:r>
              <a:rPr lang="en-US" smtClean="0"/>
              <a:t>    (b) momentum </a:t>
            </a:r>
          </a:p>
          <a:p>
            <a:pPr>
              <a:lnSpc>
                <a:spcPct val="60000"/>
              </a:lnSpc>
              <a:buFont typeface="Symbol" pitchFamily="18" charset="2"/>
              <a:buNone/>
            </a:pPr>
            <a:r>
              <a:rPr lang="en-US" smtClean="0"/>
              <a:t>           evolution</a:t>
            </a:r>
          </a:p>
          <a:p>
            <a:pPr>
              <a:lnSpc>
                <a:spcPct val="60000"/>
              </a:lnSpc>
            </a:pPr>
            <a:endParaRPr lang="en-US" smtClean="0"/>
          </a:p>
          <a:p>
            <a:endParaRPr lang="en-US" smtClean="0"/>
          </a:p>
          <a:p>
            <a:pPr>
              <a:buFont typeface="Symbol" pitchFamily="18" charset="2"/>
              <a:buNone/>
            </a:pPr>
            <a:endParaRPr lang="en-US" smtClean="0"/>
          </a:p>
          <a:p>
            <a:endParaRPr lang="en-US" smtClean="0"/>
          </a:p>
          <a:p>
            <a:r>
              <a:rPr lang="en-US" smtClean="0"/>
              <a:t>SBIR Cooling Concept:</a:t>
            </a:r>
          </a:p>
          <a:p>
            <a:pPr lvl="1"/>
            <a:r>
              <a:rPr lang="en-US" sz="1600" smtClean="0"/>
              <a:t>6D particle density</a:t>
            </a:r>
          </a:p>
          <a:p>
            <a:pPr lvl="1">
              <a:buFont typeface="Symbol" pitchFamily="18" charset="2"/>
              <a:buNone/>
            </a:pPr>
            <a:r>
              <a:rPr lang="en-US" sz="1600" smtClean="0"/>
              <a:t>    increase </a:t>
            </a:r>
          </a:p>
          <a:p>
            <a:pPr lvl="1"/>
            <a:r>
              <a:rPr lang="en-US" sz="1600" smtClean="0"/>
              <a:t>Absorber density </a:t>
            </a:r>
          </a:p>
          <a:p>
            <a:pPr lvl="1">
              <a:buFont typeface="Symbol" pitchFamily="18" charset="2"/>
              <a:buNone/>
            </a:pPr>
            <a:r>
              <a:rPr lang="en-US" sz="1600" smtClean="0"/>
              <a:t>    decrease</a:t>
            </a:r>
          </a:p>
          <a:p>
            <a:pPr lvl="1">
              <a:buFont typeface="Symbol" pitchFamily="18" charset="2"/>
              <a:buNone/>
            </a:pPr>
            <a:endParaRPr lang="en-US" sz="1600" smtClean="0"/>
          </a:p>
        </p:txBody>
      </p:sp>
      <p:pic>
        <p:nvPicPr>
          <p:cNvPr id="5837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657600"/>
            <a:ext cx="4419600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6" name="Text Box 5"/>
          <p:cNvSpPr txBox="1">
            <a:spLocks noChangeArrowheads="1"/>
          </p:cNvSpPr>
          <p:nvPr/>
        </p:nvSpPr>
        <p:spPr bwMode="auto">
          <a:xfrm>
            <a:off x="457200" y="3281363"/>
            <a:ext cx="2111375" cy="3762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 b="0">
                <a:latin typeface="Arial" pitchFamily="34" charset="0"/>
              </a:rPr>
              <a:t>MECO acceptance</a:t>
            </a:r>
          </a:p>
        </p:txBody>
      </p:sp>
      <p:sp>
        <p:nvSpPr>
          <p:cNvPr id="58377" name="Text Box 6"/>
          <p:cNvSpPr txBox="1">
            <a:spLocks noChangeArrowheads="1"/>
          </p:cNvSpPr>
          <p:nvPr/>
        </p:nvSpPr>
        <p:spPr bwMode="auto">
          <a:xfrm>
            <a:off x="762000" y="2595563"/>
            <a:ext cx="1920875" cy="376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 b="0">
                <a:latin typeface="Arial" pitchFamily="34" charset="0"/>
              </a:rPr>
              <a:t>HCC acceptance</a:t>
            </a:r>
          </a:p>
        </p:txBody>
      </p:sp>
      <p:grpSp>
        <p:nvGrpSpPr>
          <p:cNvPr id="58378" name="Group 7"/>
          <p:cNvGrpSpPr>
            <a:grpSpLocks/>
          </p:cNvGrpSpPr>
          <p:nvPr/>
        </p:nvGrpSpPr>
        <p:grpSpPr bwMode="auto">
          <a:xfrm>
            <a:off x="3308350" y="838200"/>
            <a:ext cx="3473450" cy="2667000"/>
            <a:chOff x="0" y="336"/>
            <a:chExt cx="3890" cy="3046"/>
          </a:xfrm>
        </p:grpSpPr>
        <p:sp>
          <p:nvSpPr>
            <p:cNvPr id="58385" name="Text Box 8"/>
            <p:cNvSpPr txBox="1">
              <a:spLocks noChangeArrowheads="1"/>
            </p:cNvSpPr>
            <p:nvPr/>
          </p:nvSpPr>
          <p:spPr bwMode="auto">
            <a:xfrm>
              <a:off x="3684" y="2662"/>
              <a:ext cx="206" cy="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endParaRPr lang="en-US" sz="1800" b="0">
                <a:latin typeface="Arial" pitchFamily="34" charset="0"/>
              </a:endParaRPr>
            </a:p>
          </p:txBody>
        </p:sp>
        <p:pic>
          <p:nvPicPr>
            <p:cNvPr id="58386" name="Picture 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336"/>
              <a:ext cx="3552" cy="3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387" name="Rectangle 10"/>
            <p:cNvSpPr>
              <a:spLocks noChangeArrowheads="1"/>
            </p:cNvSpPr>
            <p:nvPr/>
          </p:nvSpPr>
          <p:spPr bwMode="auto">
            <a:xfrm>
              <a:off x="864" y="2208"/>
              <a:ext cx="48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88" name="Rectangle 11"/>
            <p:cNvSpPr>
              <a:spLocks noChangeArrowheads="1"/>
            </p:cNvSpPr>
            <p:nvPr/>
          </p:nvSpPr>
          <p:spPr bwMode="auto">
            <a:xfrm>
              <a:off x="816" y="2544"/>
              <a:ext cx="48" cy="52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89" name="Rectangle 12"/>
            <p:cNvSpPr>
              <a:spLocks noChangeArrowheads="1"/>
            </p:cNvSpPr>
            <p:nvPr/>
          </p:nvSpPr>
          <p:spPr bwMode="auto">
            <a:xfrm>
              <a:off x="768" y="2736"/>
              <a:ext cx="48" cy="33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0" name="Rectangle 13"/>
            <p:cNvSpPr>
              <a:spLocks noChangeArrowheads="1"/>
            </p:cNvSpPr>
            <p:nvPr/>
          </p:nvSpPr>
          <p:spPr bwMode="auto">
            <a:xfrm>
              <a:off x="720" y="2880"/>
              <a:ext cx="48" cy="19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1" name="Rectangle 14"/>
            <p:cNvSpPr>
              <a:spLocks noChangeArrowheads="1"/>
            </p:cNvSpPr>
            <p:nvPr/>
          </p:nvSpPr>
          <p:spPr bwMode="auto">
            <a:xfrm>
              <a:off x="624" y="3024"/>
              <a:ext cx="96" cy="4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58379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4600" y="935038"/>
            <a:ext cx="2819400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80" name="Line 16"/>
          <p:cNvSpPr>
            <a:spLocks noChangeShapeType="1"/>
          </p:cNvSpPr>
          <p:nvPr/>
        </p:nvSpPr>
        <p:spPr bwMode="auto">
          <a:xfrm flipV="1">
            <a:off x="2667000" y="2057400"/>
            <a:ext cx="1676400" cy="685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81" name="Line 17"/>
          <p:cNvSpPr>
            <a:spLocks noChangeShapeType="1"/>
          </p:cNvSpPr>
          <p:nvPr/>
        </p:nvSpPr>
        <p:spPr bwMode="auto">
          <a:xfrm flipV="1">
            <a:off x="2514600" y="3048000"/>
            <a:ext cx="1371600" cy="45720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82" name="Text Box 18"/>
          <p:cNvSpPr txBox="1">
            <a:spLocks noChangeArrowheads="1"/>
          </p:cNvSpPr>
          <p:nvPr/>
        </p:nvSpPr>
        <p:spPr bwMode="auto">
          <a:xfrm>
            <a:off x="3857625" y="1077913"/>
            <a:ext cx="409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0">
                <a:latin typeface="Arial" pitchFamily="34" charset="0"/>
              </a:rPr>
              <a:t>a)</a:t>
            </a:r>
          </a:p>
        </p:txBody>
      </p:sp>
      <p:sp>
        <p:nvSpPr>
          <p:cNvPr id="58383" name="Text Box 19"/>
          <p:cNvSpPr txBox="1">
            <a:spLocks noChangeArrowheads="1"/>
          </p:cNvSpPr>
          <p:nvPr/>
        </p:nvSpPr>
        <p:spPr bwMode="auto">
          <a:xfrm>
            <a:off x="6677025" y="1066800"/>
            <a:ext cx="409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0">
                <a:latin typeface="Arial" pitchFamily="34" charset="0"/>
              </a:rPr>
              <a:t>b)</a:t>
            </a:r>
          </a:p>
        </p:txBody>
      </p:sp>
      <p:sp>
        <p:nvSpPr>
          <p:cNvPr id="58384" name="Text Box 20"/>
          <p:cNvSpPr txBox="1">
            <a:spLocks noChangeArrowheads="1"/>
          </p:cNvSpPr>
          <p:nvPr/>
        </p:nvSpPr>
        <p:spPr bwMode="auto">
          <a:xfrm>
            <a:off x="457200" y="5715000"/>
            <a:ext cx="3525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/>
              <a:t>(From Mary Anne Cummings)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SBIR: Stopping Muon Beams</a:t>
            </a:r>
          </a:p>
        </p:txBody>
      </p:sp>
      <p:sp>
        <p:nvSpPr>
          <p:cNvPr id="61443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February 4</a:t>
            </a:r>
            <a:r>
              <a:rPr lang="en-US" smtClean="0"/>
              <a:t>, 2009</a:t>
            </a:r>
          </a:p>
          <a:p>
            <a:endParaRPr lang="en-US" altLang="en-US" smtClean="0"/>
          </a:p>
        </p:txBody>
      </p:sp>
      <p:sp>
        <p:nvSpPr>
          <p:cNvPr id="6144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DAD06D5-78FD-44F1-A17A-E445A2A9614D}" type="slidenum">
              <a:rPr lang="en-US" altLang="en-US" smtClean="0"/>
              <a:pPr/>
              <a:t>31</a:t>
            </a:fld>
            <a:endParaRPr lang="en-US" altLang="en-US" smtClean="0"/>
          </a:p>
        </p:txBody>
      </p:sp>
      <p:sp>
        <p:nvSpPr>
          <p:cNvPr id="61445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                 Muons, Inc. and Fermilab</a:t>
            </a:r>
          </a:p>
        </p:txBody>
      </p:sp>
      <p:pic>
        <p:nvPicPr>
          <p:cNvPr id="614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890713" y="1066800"/>
            <a:ext cx="5686425" cy="5334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November 17, 2007</a:t>
            </a:r>
            <a:endParaRPr lang="en-US" altLang="en-US" smtClean="0"/>
          </a:p>
        </p:txBody>
      </p:sp>
      <p:sp>
        <p:nvSpPr>
          <p:cNvPr id="5939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4C7EBE8-3765-4CC7-8B52-4725238B58AA}" type="slidenum">
              <a:rPr lang="en-US" altLang="en-US" smtClean="0"/>
              <a:pPr/>
              <a:t>32</a:t>
            </a:fld>
            <a:endParaRPr lang="en-US" altLang="en-US" smtClean="0"/>
          </a:p>
        </p:txBody>
      </p:sp>
      <p:sp>
        <p:nvSpPr>
          <p:cNvPr id="59396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	Fermilab</a:t>
            </a:r>
          </a:p>
        </p:txBody>
      </p:sp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However, …</a:t>
            </a:r>
          </a:p>
        </p:txBody>
      </p:sp>
      <p:sp>
        <p:nvSpPr>
          <p:cNvPr id="593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Above example used collider target solenoid (20 T)</a:t>
            </a:r>
          </a:p>
          <a:p>
            <a:pPr lvl="1"/>
            <a:r>
              <a:rPr lang="en-US" smtClean="0"/>
              <a:t>Not a fair comparison with MECO (5 T)</a:t>
            </a:r>
          </a:p>
          <a:p>
            <a:pPr lvl="1"/>
            <a:r>
              <a:rPr lang="en-US" smtClean="0"/>
              <a:t>Perhaps not affordable for mu2e</a:t>
            </a:r>
          </a:p>
          <a:p>
            <a:endParaRPr lang="en-US" smtClean="0"/>
          </a:p>
          <a:p>
            <a:r>
              <a:rPr lang="en-US" smtClean="0"/>
              <a:t>Also, Mu2e collaborators don’t want proton beam pointed at detector.</a:t>
            </a:r>
          </a:p>
          <a:p>
            <a:pPr lvl="1"/>
            <a:endParaRPr lang="en-US" smtClean="0"/>
          </a:p>
          <a:p>
            <a:r>
              <a:rPr lang="en-US" smtClean="0"/>
              <a:t>Ergo, explore other concepts: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November 17, 2007</a:t>
            </a:r>
            <a:endParaRPr lang="en-US" altLang="en-US" smtClean="0"/>
          </a:p>
        </p:txBody>
      </p:sp>
      <p:sp>
        <p:nvSpPr>
          <p:cNvPr id="6041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68AF883-52E9-4860-A2AB-3B3ACE61C736}" type="slidenum">
              <a:rPr lang="en-US" altLang="en-US" smtClean="0"/>
              <a:pPr/>
              <a:t>33</a:t>
            </a:fld>
            <a:endParaRPr lang="en-US" altLang="en-US" smtClean="0"/>
          </a:p>
        </p:txBody>
      </p:sp>
      <p:sp>
        <p:nvSpPr>
          <p:cNvPr id="60420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	Fermilab</a:t>
            </a:r>
          </a:p>
        </p:txBody>
      </p:sp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Target + Wedge @ Dipole Edge</a:t>
            </a:r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itchFamily="18" charset="2"/>
              <a:buNone/>
            </a:pPr>
            <a:r>
              <a:rPr lang="en-US" smtClean="0"/>
              <a:t> </a:t>
            </a:r>
          </a:p>
        </p:txBody>
      </p:sp>
      <p:grpSp>
        <p:nvGrpSpPr>
          <p:cNvPr id="60423" name="Group 24"/>
          <p:cNvGrpSpPr>
            <a:grpSpLocks noChangeAspect="1"/>
          </p:cNvGrpSpPr>
          <p:nvPr/>
        </p:nvGrpSpPr>
        <p:grpSpPr bwMode="auto">
          <a:xfrm>
            <a:off x="1143000" y="1676400"/>
            <a:ext cx="5486400" cy="3200400"/>
            <a:chOff x="3135" y="11055"/>
            <a:chExt cx="7200" cy="4320"/>
          </a:xfrm>
        </p:grpSpPr>
        <p:sp>
          <p:nvSpPr>
            <p:cNvPr id="60425" name="AutoShape 25"/>
            <p:cNvSpPr>
              <a:spLocks noChangeAspect="1" noChangeArrowheads="1"/>
            </p:cNvSpPr>
            <p:nvPr/>
          </p:nvSpPr>
          <p:spPr bwMode="auto">
            <a:xfrm>
              <a:off x="3135" y="11055"/>
              <a:ext cx="720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26" name="Rectangle 26"/>
            <p:cNvSpPr>
              <a:spLocks noChangeArrowheads="1"/>
            </p:cNvSpPr>
            <p:nvPr/>
          </p:nvSpPr>
          <p:spPr bwMode="auto">
            <a:xfrm>
              <a:off x="8235" y="11672"/>
              <a:ext cx="1350" cy="21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27" name="Oval 27"/>
            <p:cNvSpPr>
              <a:spLocks noChangeArrowheads="1"/>
            </p:cNvSpPr>
            <p:nvPr/>
          </p:nvSpPr>
          <p:spPr bwMode="auto">
            <a:xfrm>
              <a:off x="7335" y="11826"/>
              <a:ext cx="1950" cy="185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28" name="Line 28"/>
            <p:cNvSpPr>
              <a:spLocks noChangeShapeType="1"/>
            </p:cNvSpPr>
            <p:nvPr/>
          </p:nvSpPr>
          <p:spPr bwMode="auto">
            <a:xfrm>
              <a:off x="5835" y="11826"/>
              <a:ext cx="120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29" name="Text Box 29"/>
            <p:cNvSpPr txBox="1">
              <a:spLocks noChangeArrowheads="1"/>
            </p:cNvSpPr>
            <p:nvPr/>
          </p:nvSpPr>
          <p:spPr bwMode="auto">
            <a:xfrm>
              <a:off x="5085" y="11364"/>
              <a:ext cx="1350" cy="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0">
                  <a:latin typeface="Times New Roman" pitchFamily="18" charset="0"/>
                </a:rPr>
                <a:t>Proton beam</a:t>
              </a:r>
              <a:endParaRPr lang="en-US"/>
            </a:p>
          </p:txBody>
        </p:sp>
        <p:sp>
          <p:nvSpPr>
            <p:cNvPr id="60430" name="Text Box 30"/>
            <p:cNvSpPr txBox="1">
              <a:spLocks noChangeArrowheads="1"/>
            </p:cNvSpPr>
            <p:nvPr/>
          </p:nvSpPr>
          <p:spPr bwMode="auto">
            <a:xfrm>
              <a:off x="7485" y="11209"/>
              <a:ext cx="750" cy="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0">
                  <a:latin typeface="Times New Roman" pitchFamily="18" charset="0"/>
                </a:rPr>
                <a:t>target</a:t>
              </a:r>
              <a:endParaRPr lang="en-US"/>
            </a:p>
          </p:txBody>
        </p:sp>
        <p:sp>
          <p:nvSpPr>
            <p:cNvPr id="60431" name="Oval 31"/>
            <p:cNvSpPr>
              <a:spLocks noChangeArrowheads="1"/>
            </p:cNvSpPr>
            <p:nvPr/>
          </p:nvSpPr>
          <p:spPr bwMode="auto">
            <a:xfrm>
              <a:off x="6735" y="12598"/>
              <a:ext cx="300" cy="123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32" name="Oval 32"/>
            <p:cNvSpPr>
              <a:spLocks noChangeArrowheads="1"/>
            </p:cNvSpPr>
            <p:nvPr/>
          </p:nvSpPr>
          <p:spPr bwMode="auto">
            <a:xfrm>
              <a:off x="5985" y="12598"/>
              <a:ext cx="300" cy="123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33" name="Oval 33"/>
            <p:cNvSpPr>
              <a:spLocks noChangeArrowheads="1"/>
            </p:cNvSpPr>
            <p:nvPr/>
          </p:nvSpPr>
          <p:spPr bwMode="auto">
            <a:xfrm>
              <a:off x="5385" y="12598"/>
              <a:ext cx="300" cy="123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34" name="Oval 34"/>
            <p:cNvSpPr>
              <a:spLocks noChangeArrowheads="1"/>
            </p:cNvSpPr>
            <p:nvPr/>
          </p:nvSpPr>
          <p:spPr bwMode="auto">
            <a:xfrm>
              <a:off x="4785" y="12598"/>
              <a:ext cx="300" cy="123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35" name="Text Box 35"/>
            <p:cNvSpPr txBox="1">
              <a:spLocks noChangeArrowheads="1"/>
            </p:cNvSpPr>
            <p:nvPr/>
          </p:nvSpPr>
          <p:spPr bwMode="auto">
            <a:xfrm>
              <a:off x="8385" y="13986"/>
              <a:ext cx="1200" cy="4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0">
                  <a:latin typeface="Times New Roman" pitchFamily="18" charset="0"/>
                </a:rPr>
                <a:t>BR=1 Tm</a:t>
              </a:r>
              <a:endParaRPr lang="en-US"/>
            </a:p>
          </p:txBody>
        </p:sp>
        <p:sp>
          <p:nvSpPr>
            <p:cNvPr id="60436" name="Oval 36"/>
            <p:cNvSpPr>
              <a:spLocks noChangeArrowheads="1"/>
            </p:cNvSpPr>
            <p:nvPr/>
          </p:nvSpPr>
          <p:spPr bwMode="auto">
            <a:xfrm>
              <a:off x="7635" y="11826"/>
              <a:ext cx="1050" cy="92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37" name="Rectangle 37"/>
            <p:cNvSpPr>
              <a:spLocks noChangeArrowheads="1"/>
            </p:cNvSpPr>
            <p:nvPr/>
          </p:nvSpPr>
          <p:spPr bwMode="auto">
            <a:xfrm>
              <a:off x="7185" y="11672"/>
              <a:ext cx="1050" cy="231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38" name="AutoShape 38"/>
            <p:cNvSpPr>
              <a:spLocks noChangeArrowheads="1"/>
            </p:cNvSpPr>
            <p:nvPr/>
          </p:nvSpPr>
          <p:spPr bwMode="auto">
            <a:xfrm>
              <a:off x="8085" y="12598"/>
              <a:ext cx="150" cy="1234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39" name="Line 39"/>
            <p:cNvSpPr>
              <a:spLocks noChangeShapeType="1"/>
            </p:cNvSpPr>
            <p:nvPr/>
          </p:nvSpPr>
          <p:spPr bwMode="auto">
            <a:xfrm>
              <a:off x="6885" y="12752"/>
              <a:ext cx="13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40" name="Line 40"/>
            <p:cNvSpPr>
              <a:spLocks noChangeShapeType="1"/>
            </p:cNvSpPr>
            <p:nvPr/>
          </p:nvSpPr>
          <p:spPr bwMode="auto">
            <a:xfrm>
              <a:off x="6885" y="13678"/>
              <a:ext cx="13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41" name="Rectangle 41"/>
            <p:cNvSpPr>
              <a:spLocks noChangeArrowheads="1"/>
            </p:cNvSpPr>
            <p:nvPr/>
          </p:nvSpPr>
          <p:spPr bwMode="auto">
            <a:xfrm>
              <a:off x="7485" y="11672"/>
              <a:ext cx="750" cy="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42" name="Text Box 42"/>
            <p:cNvSpPr txBox="1">
              <a:spLocks noChangeArrowheads="1"/>
            </p:cNvSpPr>
            <p:nvPr/>
          </p:nvSpPr>
          <p:spPr bwMode="auto">
            <a:xfrm>
              <a:off x="7185" y="14141"/>
              <a:ext cx="900" cy="4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0">
                  <a:latin typeface="Times New Roman" pitchFamily="18" charset="0"/>
                </a:rPr>
                <a:t>wedge</a:t>
              </a:r>
              <a:endParaRPr lang="en-US"/>
            </a:p>
          </p:txBody>
        </p:sp>
        <p:sp>
          <p:nvSpPr>
            <p:cNvPr id="60443" name="Text Box 43"/>
            <p:cNvSpPr txBox="1">
              <a:spLocks noChangeArrowheads="1"/>
            </p:cNvSpPr>
            <p:nvPr/>
          </p:nvSpPr>
          <p:spPr bwMode="auto">
            <a:xfrm>
              <a:off x="4635" y="14141"/>
              <a:ext cx="2100" cy="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0">
                  <a:latin typeface="Times New Roman" pitchFamily="18" charset="0"/>
                </a:rPr>
                <a:t>Start of match to HCC</a:t>
              </a:r>
              <a:endParaRPr lang="en-US"/>
            </a:p>
          </p:txBody>
        </p:sp>
      </p:grpSp>
      <p:sp>
        <p:nvSpPr>
          <p:cNvPr id="60424" name="Text Box 44"/>
          <p:cNvSpPr txBox="1">
            <a:spLocks noChangeArrowheads="1"/>
          </p:cNvSpPr>
          <p:nvPr/>
        </p:nvSpPr>
        <p:spPr bwMode="auto">
          <a:xfrm>
            <a:off x="914400" y="4876800"/>
            <a:ext cx="7391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0">
                <a:latin typeface="Comic Sans MS" pitchFamily="66" charset="0"/>
              </a:rPr>
              <a:t>Followed by low-Z absorber in HCC to cool the beam and reduce its energy</a:t>
            </a:r>
            <a:r>
              <a:rPr lang="en-US" sz="160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Dipole + Wedge Results</a:t>
            </a:r>
          </a:p>
        </p:txBody>
      </p:sp>
      <p:sp>
        <p:nvSpPr>
          <p:cNvPr id="62467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February 4</a:t>
            </a:r>
            <a:r>
              <a:rPr lang="en-US" smtClean="0"/>
              <a:t>, 2009</a:t>
            </a:r>
          </a:p>
          <a:p>
            <a:endParaRPr lang="en-US" altLang="en-US" smtClean="0"/>
          </a:p>
        </p:txBody>
      </p:sp>
      <p:sp>
        <p:nvSpPr>
          <p:cNvPr id="6246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B926240-C6B3-48EC-B8D3-4D99525B539F}" type="slidenum">
              <a:rPr lang="en-US" altLang="en-US" smtClean="0"/>
              <a:pPr/>
              <a:t>34</a:t>
            </a:fld>
            <a:endParaRPr lang="en-US" altLang="en-US" smtClean="0"/>
          </a:p>
        </p:txBody>
      </p:sp>
      <p:sp>
        <p:nvSpPr>
          <p:cNvPr id="62469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                 Muons, Inc. and Fermilab</a:t>
            </a:r>
          </a:p>
        </p:txBody>
      </p:sp>
      <p:pic>
        <p:nvPicPr>
          <p:cNvPr id="624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885950" y="990600"/>
            <a:ext cx="5372100" cy="5181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6629400" cy="762000"/>
          </a:xfrm>
        </p:spPr>
        <p:txBody>
          <a:bodyPr/>
          <a:lstStyle/>
          <a:p>
            <a:r>
              <a:rPr lang="en-US" b="1" smtClean="0">
                <a:latin typeface="Times New Roman" pitchFamily="18" charset="0"/>
              </a:rPr>
              <a:t>Transmit muons to stopping target </a:t>
            </a:r>
            <a:endParaRPr lang="en-US" smtClean="0"/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458200" cy="5181600"/>
          </a:xfrm>
        </p:spPr>
        <p:txBody>
          <a:bodyPr/>
          <a:lstStyle/>
          <a:p>
            <a:r>
              <a:rPr lang="en-US" b="1" smtClean="0"/>
              <a:t>Match quasi-monochromatic pion beam into HCC</a:t>
            </a:r>
            <a:endParaRPr lang="en-US" smtClean="0"/>
          </a:p>
          <a:p>
            <a:pPr lvl="1"/>
            <a:r>
              <a:rPr lang="en-US" b="1" smtClean="0"/>
              <a:t>(matching section is also pion decay volume)</a:t>
            </a:r>
            <a:endParaRPr lang="en-US" smtClean="0"/>
          </a:p>
          <a:p>
            <a:r>
              <a:rPr lang="en-US" b="1" smtClean="0"/>
              <a:t>Cool and degrade muons in HCC</a:t>
            </a:r>
            <a:endParaRPr lang="en-US" smtClean="0"/>
          </a:p>
          <a:p>
            <a:r>
              <a:rPr lang="en-US" b="1" smtClean="0"/>
              <a:t>Match into stopping target in solenoid</a:t>
            </a:r>
            <a:endParaRPr lang="en-US" smtClean="0"/>
          </a:p>
        </p:txBody>
      </p:sp>
      <p:sp>
        <p:nvSpPr>
          <p:cNvPr id="6451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February 4, 2009</a:t>
            </a:r>
          </a:p>
          <a:p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45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304A8F4-74FD-4255-88B8-302A571ECAA2}" type="slidenum">
              <a:rPr lang="en-US" altLang="en-US" smtClean="0">
                <a:solidFill>
                  <a:srgbClr val="000000"/>
                </a:solidFill>
              </a:rPr>
              <a:pPr/>
              <a:t>35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4518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Chuck Ankenbrandt                 Muons, Inc. and Fermilab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6629400" cy="762000"/>
          </a:xfrm>
        </p:spPr>
        <p:txBody>
          <a:bodyPr/>
          <a:lstStyle/>
          <a:p>
            <a:r>
              <a:rPr lang="en-US" b="1" smtClean="0">
                <a:latin typeface="Times New Roman" pitchFamily="18" charset="0"/>
              </a:rPr>
              <a:t>Reconfigure stopping target/detector </a:t>
            </a:r>
            <a:endParaRPr lang="en-US" smtClean="0"/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458200" cy="5181600"/>
          </a:xfrm>
        </p:spPr>
        <p:txBody>
          <a:bodyPr/>
          <a:lstStyle/>
          <a:p>
            <a:r>
              <a:rPr lang="en-US" b="1" smtClean="0"/>
              <a:t>Use S-bend a la MECO to transport e’s to detector.</a:t>
            </a:r>
          </a:p>
          <a:p>
            <a:pPr lvl="1"/>
            <a:r>
              <a:rPr lang="en-US" b="1" smtClean="0"/>
              <a:t>Perhaps can reuse muon transport solenoid from Phase I.</a:t>
            </a:r>
          </a:p>
          <a:p>
            <a:r>
              <a:rPr lang="en-US" b="1" smtClean="0"/>
              <a:t>Remove proton catcher around stopping target.</a:t>
            </a:r>
          </a:p>
          <a:p>
            <a:r>
              <a:rPr lang="en-US" b="1" smtClean="0"/>
              <a:t>Many advantages result…</a:t>
            </a:r>
            <a:endParaRPr lang="en-US" smtClean="0"/>
          </a:p>
        </p:txBody>
      </p:sp>
      <p:sp>
        <p:nvSpPr>
          <p:cNvPr id="6554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February 4, 2009</a:t>
            </a:r>
          </a:p>
          <a:p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55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5131DC3-06CD-47AA-804B-34387DE3AB13}" type="slidenum">
              <a:rPr lang="en-US" altLang="en-US" smtClean="0">
                <a:solidFill>
                  <a:srgbClr val="000000"/>
                </a:solidFill>
              </a:rPr>
              <a:pPr/>
              <a:t>36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554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Chuck Ankenbrandt                 Muons, Inc. and Fermilab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6629400" cy="762000"/>
          </a:xfrm>
        </p:spPr>
        <p:txBody>
          <a:bodyPr/>
          <a:lstStyle/>
          <a:p>
            <a:r>
              <a:rPr lang="en-US" b="1" smtClean="0"/>
              <a:t>Advantages</a:t>
            </a:r>
            <a:endParaRPr lang="en-US" smtClean="0"/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534400" cy="5181600"/>
          </a:xfrm>
        </p:spPr>
        <p:txBody>
          <a:bodyPr/>
          <a:lstStyle/>
          <a:p>
            <a:r>
              <a:rPr lang="en-US" sz="1800" smtClean="0"/>
              <a:t>Much higher proton flux is available (thanks to Project X) and </a:t>
            </a:r>
            <a:r>
              <a:rPr lang="en-US" sz="1800" u="sng" smtClean="0"/>
              <a:t>usable</a:t>
            </a:r>
            <a:r>
              <a:rPr lang="en-US" sz="1800" smtClean="0"/>
              <a:t>.</a:t>
            </a:r>
          </a:p>
          <a:p>
            <a:r>
              <a:rPr lang="en-US" sz="1800" smtClean="0"/>
              <a:t>The production target configuration is easily shielded.</a:t>
            </a:r>
          </a:p>
          <a:p>
            <a:pPr lvl="1"/>
            <a:r>
              <a:rPr lang="en-US" sz="1600" smtClean="0"/>
              <a:t>The coils of the production dipole are shielded by iron pole tips.</a:t>
            </a:r>
          </a:p>
          <a:p>
            <a:r>
              <a:rPr lang="en-US" sz="1800" smtClean="0"/>
              <a:t>The pions are produced forward, so we don’t need a small-radius target.</a:t>
            </a:r>
          </a:p>
          <a:p>
            <a:pPr lvl="1"/>
            <a:r>
              <a:rPr lang="en-US" sz="1400" smtClean="0"/>
              <a:t>So it’s easier to handle ~ 1 MW of beam power.</a:t>
            </a:r>
          </a:p>
          <a:p>
            <a:r>
              <a:rPr lang="en-US" sz="1800" smtClean="0"/>
              <a:t>Wrong-sign particles from the production target are eliminated.</a:t>
            </a:r>
          </a:p>
          <a:p>
            <a:r>
              <a:rPr lang="en-US" sz="1800" smtClean="0"/>
              <a:t>Hi-Z wedge suppresses electrons from production target.</a:t>
            </a:r>
          </a:p>
          <a:p>
            <a:r>
              <a:rPr lang="en-US" sz="1800" smtClean="0"/>
              <a:t>There’s much less straggling in flight times of muons and pions.</a:t>
            </a:r>
          </a:p>
          <a:p>
            <a:r>
              <a:rPr lang="en-US" sz="1800" smtClean="0"/>
              <a:t>Angles in beam are smaller, so don’t need precise fields to avoid trapping.</a:t>
            </a:r>
          </a:p>
          <a:p>
            <a:r>
              <a:rPr lang="en-US" sz="1800" smtClean="0"/>
              <a:t>Hadronic “flash” is suppressed; they stop upstream, in the degrader.</a:t>
            </a:r>
          </a:p>
          <a:p>
            <a:r>
              <a:rPr lang="en-US" sz="1800" smtClean="0"/>
              <a:t>The protons from muon capture are eliminated in the S-bend solenoid.</a:t>
            </a:r>
          </a:p>
          <a:p>
            <a:pPr lvl="1"/>
            <a:r>
              <a:rPr lang="en-US" sz="1400" smtClean="0"/>
              <a:t>(5 MeV protons have p~100 MeV/c.)</a:t>
            </a:r>
          </a:p>
          <a:p>
            <a:r>
              <a:rPr lang="en-US" sz="1800" smtClean="0"/>
              <a:t>Since we don’t need a proton catcher around the stopping target, the energy resolution for the signal electrons is better.</a:t>
            </a:r>
          </a:p>
          <a:p>
            <a:pPr lvl="1"/>
            <a:r>
              <a:rPr lang="en-US" sz="1400" smtClean="0"/>
              <a:t>Helps suppress background from muon decay in orbit.</a:t>
            </a:r>
            <a:endParaRPr lang="en-US" sz="1800" smtClean="0"/>
          </a:p>
          <a:p>
            <a:r>
              <a:rPr lang="en-US" sz="1800" smtClean="0"/>
              <a:t>(Can make polarized muon beam for other applications.)</a:t>
            </a:r>
          </a:p>
        </p:txBody>
      </p:sp>
      <p:sp>
        <p:nvSpPr>
          <p:cNvPr id="6656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February 4, 2009</a:t>
            </a:r>
          </a:p>
          <a:p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65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45CFD2C-0E40-4C65-B226-FEE3E240D0F6}" type="slidenum">
              <a:rPr lang="en-US" altLang="en-US" smtClean="0">
                <a:solidFill>
                  <a:srgbClr val="000000"/>
                </a:solidFill>
              </a:rPr>
              <a:pPr/>
              <a:t>37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6566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Chuck Ankenbrandt                 Muons, Inc. and Fermilab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February 4, 2009</a:t>
            </a:r>
          </a:p>
          <a:p>
            <a:endParaRPr lang="en-US" smtClean="0"/>
          </a:p>
          <a:p>
            <a:endParaRPr lang="en-US" altLang="en-US" smtClean="0"/>
          </a:p>
        </p:txBody>
      </p:sp>
      <p:sp>
        <p:nvSpPr>
          <p:cNvPr id="6758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D759D24-18E2-496A-ABBD-93E1E0EFD7F0}" type="slidenum">
              <a:rPr lang="en-US" altLang="en-US" smtClean="0"/>
              <a:pPr/>
              <a:t>38</a:t>
            </a:fld>
            <a:endParaRPr lang="en-US" altLang="en-US" smtClean="0"/>
          </a:p>
        </p:txBody>
      </p:sp>
      <p:sp>
        <p:nvSpPr>
          <p:cNvPr id="67588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Chuck Ankenbrandt                 Muons, Inc. and Fermilab</a:t>
            </a:r>
            <a:endParaRPr lang="en-US" smtClean="0"/>
          </a:p>
        </p:txBody>
      </p:sp>
      <p:sp>
        <p:nvSpPr>
          <p:cNvPr id="675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 conclusion:</a:t>
            </a:r>
          </a:p>
        </p:txBody>
      </p:sp>
      <p:sp>
        <p:nvSpPr>
          <p:cNvPr id="675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 promising Mu2e Upgrade concept has emerged.</a:t>
            </a:r>
          </a:p>
          <a:p>
            <a:pPr lvl="1"/>
            <a:r>
              <a:rPr lang="en-US" smtClean="0"/>
              <a:t>The concept seems to have many advantages.</a:t>
            </a:r>
          </a:p>
          <a:p>
            <a:pPr lvl="1"/>
            <a:r>
              <a:rPr lang="en-US" smtClean="0"/>
              <a:t>No disadvantages are obvious to the naked eye.</a:t>
            </a:r>
          </a:p>
          <a:p>
            <a:r>
              <a:rPr lang="en-US" smtClean="0"/>
              <a:t>The ideas are synergistic with the Project X initial configuration and with the subsequent evolution of the facility for a neutrino factory and/or a muon collider.</a:t>
            </a:r>
          </a:p>
          <a:p>
            <a:r>
              <a:rPr lang="en-US" smtClean="0"/>
              <a:t>Support for the development of the concept is requested. </a:t>
            </a:r>
          </a:p>
          <a:p>
            <a:pPr lvl="1"/>
            <a:r>
              <a:rPr lang="en-US" smtClean="0"/>
              <a:t>Extensive design and simulation work is needed.</a:t>
            </a:r>
          </a:p>
          <a:p>
            <a:pPr lvl="1"/>
            <a:r>
              <a:rPr lang="en-US" smtClean="0"/>
              <a:t>Experimental testing of the muon transport and cooling is essential.</a:t>
            </a:r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67591" name="Rectangle 4"/>
          <p:cNvSpPr>
            <a:spLocks noChangeArrowheads="1"/>
          </p:cNvSpPr>
          <p:nvPr/>
        </p:nvSpPr>
        <p:spPr bwMode="auto">
          <a:xfrm>
            <a:off x="1963738" y="3230563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February 4, 2009</a:t>
            </a:r>
          </a:p>
          <a:p>
            <a:endParaRPr lang="en-US" altLang="en-US" smtClean="0"/>
          </a:p>
        </p:txBody>
      </p:sp>
      <p:sp>
        <p:nvSpPr>
          <p:cNvPr id="6861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7434AD5-3782-4A9A-8E21-7429AC2AE21D}" type="slidenum">
              <a:rPr lang="en-US" altLang="en-US" smtClean="0"/>
              <a:pPr/>
              <a:t>39</a:t>
            </a:fld>
            <a:endParaRPr lang="en-US" altLang="en-US" smtClean="0"/>
          </a:p>
        </p:txBody>
      </p:sp>
      <p:sp>
        <p:nvSpPr>
          <p:cNvPr id="6861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Chuck Ankenbrandt                 Muons, Inc. and Fermilab</a:t>
            </a:r>
            <a:endParaRPr lang="en-US" smtClean="0"/>
          </a:p>
        </p:txBody>
      </p:sp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Backup slides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itchFamily="18" charset="2"/>
              <a:buNone/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Structure of this talk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Introduction</a:t>
            </a:r>
          </a:p>
          <a:p>
            <a:r>
              <a:rPr lang="en-US" smtClean="0">
                <a:solidFill>
                  <a:srgbClr val="FF0000"/>
                </a:solidFill>
              </a:rPr>
              <a:t>Mu2e Baseline Design</a:t>
            </a:r>
          </a:p>
          <a:p>
            <a:r>
              <a:rPr lang="en-US" smtClean="0"/>
              <a:t>A Mu2e Upgrade Plan</a:t>
            </a:r>
          </a:p>
          <a:p>
            <a:r>
              <a:rPr lang="en-US" smtClean="0"/>
              <a:t>Summary/Conclusions</a:t>
            </a:r>
          </a:p>
        </p:txBody>
      </p:sp>
      <p:sp>
        <p:nvSpPr>
          <p:cNvPr id="2662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February 4</a:t>
            </a:r>
            <a:r>
              <a:rPr lang="en-US" smtClean="0"/>
              <a:t>, 2009</a:t>
            </a:r>
          </a:p>
          <a:p>
            <a:endParaRPr lang="en-US" altLang="en-US" smtClean="0"/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0FD8626-2BAF-43A5-B048-5056DC97DFDE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26630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                 Muons, Inc. and Fermilab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 txBox="1">
            <a:spLocks noGrp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82295" tIns="41148" rIns="82295" bIns="41148" anchor="ctr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848C0B89-D0EB-4130-AB85-F3B89CF39A85}" type="slidenum">
              <a:rPr lang="en-US" sz="1600">
                <a:solidFill>
                  <a:srgbClr val="43412C"/>
                </a:solidFill>
                <a:latin typeface="+mj-lt"/>
                <a:ea typeface="Arial" pitchFamily="-12" charset="0"/>
                <a:cs typeface="Arial" pitchFamily="-12" charset="0"/>
                <a:sym typeface="Arial" pitchFamily="-12" charset="0"/>
              </a:rPr>
              <a:pPr algn="ctr"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40</a:t>
            </a:fld>
            <a:endParaRPr lang="en-US" sz="1600" dirty="0">
              <a:solidFill>
                <a:srgbClr val="43412C"/>
              </a:solidFill>
              <a:latin typeface="+mj-lt"/>
              <a:ea typeface="Arial" pitchFamily="-12" charset="0"/>
              <a:cs typeface="Arial" pitchFamily="-12" charset="0"/>
              <a:sym typeface="Arial" pitchFamily="-12" charset="0"/>
            </a:endParaRPr>
          </a:p>
        </p:txBody>
      </p:sp>
      <p:pic>
        <p:nvPicPr>
          <p:cNvPr id="21709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709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688" y="103188"/>
            <a:ext cx="1311275" cy="7493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1709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375" y="411163"/>
            <a:ext cx="8253413" cy="55943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44037" name="Rectangle 5"/>
          <p:cNvSpPr>
            <a:spLocks/>
          </p:cNvSpPr>
          <p:nvPr/>
        </p:nvSpPr>
        <p:spPr bwMode="auto">
          <a:xfrm>
            <a:off x="411163" y="5600700"/>
            <a:ext cx="8539162" cy="9255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 marL="492125" indent="-298450">
              <a:spcBef>
                <a:spcPts val="3063"/>
              </a:spcBef>
              <a:buSzPct val="125000"/>
              <a:buFont typeface="Arial" pitchFamily="34" charset="0"/>
              <a:buChar char="•"/>
              <a:tabLst>
                <a:tab pos="938213" algn="l"/>
              </a:tabLst>
            </a:pPr>
            <a:r>
              <a:rPr lang="en-US" sz="2600">
                <a:solidFill>
                  <a:srgbClr val="43412C"/>
                </a:solidFill>
                <a:latin typeface="Arial Italic"/>
                <a:ea typeface="Arial Italic"/>
                <a:cs typeface="Arial Italic"/>
                <a:sym typeface="Arial Italic"/>
              </a:rPr>
              <a:t>Production</a:t>
            </a:r>
            <a:r>
              <a:rPr lang="en-US" sz="2600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: Magnetic mirror reflects </a:t>
            </a:r>
            <a:r>
              <a:rPr lang="en-US" sz="2900">
                <a:solidFill>
                  <a:srgbClr val="43412C"/>
                </a:solidFill>
                <a:latin typeface="Times New Roman Italic" charset="0"/>
                <a:cs typeface="Times New Roman Italic" charset="0"/>
                <a:sym typeface="Times New Roman Italic" charset="0"/>
              </a:rPr>
              <a:t>π’s</a:t>
            </a:r>
            <a:r>
              <a:rPr lang="en-US" sz="2600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into acceptance</a:t>
            </a:r>
          </a:p>
        </p:txBody>
      </p:sp>
      <p:sp>
        <p:nvSpPr>
          <p:cNvPr id="44038" name="Rectangle 6"/>
          <p:cNvSpPr>
            <a:spLocks/>
          </p:cNvSpPr>
          <p:nvPr/>
        </p:nvSpPr>
        <p:spPr bwMode="auto">
          <a:xfrm>
            <a:off x="1714500" y="2446338"/>
            <a:ext cx="3989388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 marL="492894" indent="-298594">
              <a:spcBef>
                <a:spcPts val="3060"/>
              </a:spcBef>
              <a:buSzPct val="125000"/>
              <a:buFont typeface="Arial" pitchFamily="-12" charset="0"/>
              <a:buChar char="•"/>
              <a:tabLst>
                <a:tab pos="938642" algn="l"/>
              </a:tabLst>
              <a:defRPr/>
            </a:pPr>
            <a:r>
              <a:rPr lang="en-US" sz="2400" dirty="0">
                <a:solidFill>
                  <a:srgbClr val="43412C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Decay</a:t>
            </a:r>
            <a:r>
              <a:rPr lang="en-US" sz="24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 into </a:t>
            </a:r>
            <a:r>
              <a:rPr lang="en-US" sz="2400" dirty="0" err="1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muons</a:t>
            </a:r>
            <a:r>
              <a:rPr lang="en-US" sz="24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 and transport to stopping target</a:t>
            </a:r>
          </a:p>
        </p:txBody>
      </p:sp>
      <p:sp>
        <p:nvSpPr>
          <p:cNvPr id="44039" name="Rectangle 7"/>
          <p:cNvSpPr>
            <a:spLocks/>
          </p:cNvSpPr>
          <p:nvPr/>
        </p:nvSpPr>
        <p:spPr bwMode="auto">
          <a:xfrm>
            <a:off x="2263775" y="4457700"/>
            <a:ext cx="4879975" cy="788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 marL="492894" indent="-298594">
              <a:spcBef>
                <a:spcPts val="3060"/>
              </a:spcBef>
              <a:buSzPct val="125000"/>
              <a:buFont typeface="Arial" pitchFamily="-12" charset="0"/>
              <a:buChar char="•"/>
              <a:tabLst>
                <a:tab pos="938642" algn="l"/>
              </a:tabLst>
              <a:defRPr/>
            </a:pPr>
            <a:r>
              <a:rPr lang="en-US" sz="24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S-curve eliminates backgrounds and sign-selects</a:t>
            </a:r>
          </a:p>
        </p:txBody>
      </p:sp>
      <p:sp>
        <p:nvSpPr>
          <p:cNvPr id="44040" name="Rectangle 8"/>
          <p:cNvSpPr>
            <a:spLocks/>
          </p:cNvSpPr>
          <p:nvPr/>
        </p:nvSpPr>
        <p:spPr bwMode="auto">
          <a:xfrm>
            <a:off x="4651375" y="1325563"/>
            <a:ext cx="4559300" cy="400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marL="492894" indent="-298594">
              <a:spcBef>
                <a:spcPts val="3060"/>
              </a:spcBef>
              <a:buSzPct val="125000"/>
              <a:buFont typeface="Arial" pitchFamily="-12" charset="0"/>
              <a:buChar char="•"/>
              <a:tabLst>
                <a:tab pos="938642" algn="l"/>
              </a:tabLst>
              <a:defRPr/>
            </a:pPr>
            <a:r>
              <a:rPr lang="en-US" sz="2600" dirty="0">
                <a:solidFill>
                  <a:srgbClr val="43412C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Tracking and Calorimeter</a:t>
            </a: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>
            <a:off x="1657350" y="5165725"/>
            <a:ext cx="546100" cy="622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82292" tIns="41148" rIns="82292" bIns="41148"/>
          <a:lstStyle/>
          <a:p>
            <a:pPr algn="ctr">
              <a:defRPr/>
            </a:pPr>
            <a:endParaRPr lang="en-US" sz="2500" dirty="0">
              <a:solidFill>
                <a:srgbClr val="43412C"/>
              </a:solidFill>
              <a:latin typeface="Hoefler Text" pitchFamily="-12" charset="0"/>
              <a:sym typeface="Hoefler Text" pitchFamily="-12" charset="0"/>
            </a:endParaRPr>
          </a:p>
        </p:txBody>
      </p:sp>
      <p:sp>
        <p:nvSpPr>
          <p:cNvPr id="44042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892175" y="149225"/>
            <a:ext cx="7359650" cy="1393825"/>
          </a:xfrm>
        </p:spPr>
        <p:txBody>
          <a:bodyPr/>
          <a:lstStyle/>
          <a:p>
            <a:pPr>
              <a:spcBef>
                <a:spcPts val="180"/>
              </a:spcBef>
              <a:tabLst>
                <a:tab pos="857205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  <a:sym typeface="Arial" pitchFamily="-12" charset="0"/>
              </a:rPr>
              <a:t>Detector and Solenoid</a:t>
            </a:r>
          </a:p>
        </p:txBody>
      </p:sp>
      <p:sp>
        <p:nvSpPr>
          <p:cNvPr id="217100" name="TextBox 12"/>
          <p:cNvSpPr txBox="1">
            <a:spLocks noChangeArrowheads="1"/>
          </p:cNvSpPr>
          <p:nvPr/>
        </p:nvSpPr>
        <p:spPr bwMode="auto">
          <a:xfrm>
            <a:off x="6972300" y="3703638"/>
            <a:ext cx="262255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2" tIns="41148" rIns="82292" bIns="41148">
            <a:spAutoFit/>
          </a:bodyPr>
          <a:lstStyle/>
          <a:p>
            <a:r>
              <a:rPr lang="en-US" sz="1300">
                <a:solidFill>
                  <a:srgbClr val="FF0000"/>
                </a:solidFill>
                <a:latin typeface="Arial" pitchFamily="34" charset="0"/>
                <a:ea typeface="ヒラギノ明朝 ProN W3"/>
                <a:cs typeface="ヒラギノ明朝 ProN W3"/>
                <a:sym typeface="Hoefler Text" pitchFamily="28" charset="0"/>
              </a:rPr>
              <a:t>Pictures from G4Beamline/MuonsInc</a:t>
            </a:r>
          </a:p>
        </p:txBody>
      </p:sp>
      <p:sp>
        <p:nvSpPr>
          <p:cNvPr id="217101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ea typeface="ヒラギノ明朝 ProN W3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3"/>
          <p:cNvSpPr txBox="1">
            <a:spLocks noGrp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82292" tIns="41148" rIns="82292" bIns="41148" anchor="ctr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CD11FAC6-C0EF-400B-B551-B7FAFFDD2876}" type="slidenum">
              <a:rPr lang="en-US" sz="1600">
                <a:solidFill>
                  <a:srgbClr val="43412C"/>
                </a:solidFill>
                <a:latin typeface="+mj-lt"/>
                <a:ea typeface="Arial" pitchFamily="-12" charset="0"/>
                <a:cs typeface="Arial" pitchFamily="-12" charset="0"/>
                <a:sym typeface="Arial" pitchFamily="-12" charset="0"/>
              </a:rPr>
              <a:pPr algn="ctr"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41</a:t>
            </a:fld>
            <a:endParaRPr lang="en-US" sz="1600" dirty="0">
              <a:solidFill>
                <a:srgbClr val="43412C"/>
              </a:solidFill>
              <a:latin typeface="+mj-lt"/>
              <a:ea typeface="Arial" pitchFamily="-12" charset="0"/>
              <a:cs typeface="Arial" pitchFamily="-12" charset="0"/>
              <a:sym typeface="Arial" pitchFamily="-12" charset="0"/>
            </a:endParaRPr>
          </a:p>
        </p:txBody>
      </p:sp>
      <p:pic>
        <p:nvPicPr>
          <p:cNvPr id="21913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914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4613" y="22225"/>
            <a:ext cx="1312862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237573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-217488" y="-92075"/>
            <a:ext cx="6996113" cy="1441450"/>
          </a:xfrm>
        </p:spPr>
        <p:txBody>
          <a:bodyPr lIns="45716" tIns="45716" rIns="36572" bIns="45716"/>
          <a:lstStyle/>
          <a:p>
            <a:pPr eaLnBrk="1" hangingPunct="1">
              <a:spcBef>
                <a:spcPct val="0"/>
              </a:spcBef>
              <a:defRPr/>
            </a:pPr>
            <a:r>
              <a:rPr lang="en-US" sz="3600" dirty="0">
                <a:solidFill>
                  <a:srgbClr val="000000"/>
                </a:solidFill>
                <a:sym typeface="Arial" charset="0"/>
              </a:rPr>
              <a:t>Production Solenoid:</a:t>
            </a:r>
          </a:p>
        </p:txBody>
      </p:sp>
      <p:sp>
        <p:nvSpPr>
          <p:cNvPr id="219142" name="Rectangle 5"/>
          <p:cNvSpPr>
            <a:spLocks/>
          </p:cNvSpPr>
          <p:nvPr/>
        </p:nvSpPr>
        <p:spPr bwMode="auto">
          <a:xfrm>
            <a:off x="152400" y="2206625"/>
            <a:ext cx="3436938" cy="3908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6572" bIns="0"/>
          <a:lstStyle/>
          <a:p>
            <a:pPr marL="34925"/>
            <a:r>
              <a:rPr lang="en-US" sz="29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Protons leave through thin window</a:t>
            </a:r>
          </a:p>
          <a:p>
            <a:pPr marL="34925"/>
            <a:endParaRPr lang="en-US" sz="290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marL="34925"/>
            <a:r>
              <a:rPr lang="en-US" sz="29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</a:t>
            </a:r>
            <a:r>
              <a:rPr lang="en-US" sz="2900">
                <a:solidFill>
                  <a:srgbClr val="000000"/>
                </a:solidFill>
                <a:latin typeface="Arial Rounded MT Bold" pitchFamily="34" charset="0"/>
                <a:cs typeface="Arial" pitchFamily="34" charset="0"/>
                <a:sym typeface="Arial Rounded MT Bold" pitchFamily="34" charset="0"/>
              </a:rPr>
              <a:t>π’</a:t>
            </a:r>
            <a:r>
              <a:rPr lang="en-US" sz="29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s are captured, spiral around and decay</a:t>
            </a:r>
          </a:p>
          <a:p>
            <a:pPr marL="34925"/>
            <a:endParaRPr lang="en-US" sz="290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marL="34925"/>
            <a:r>
              <a:rPr lang="en-US" sz="29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muons exit to right</a:t>
            </a:r>
          </a:p>
        </p:txBody>
      </p:sp>
      <p:sp>
        <p:nvSpPr>
          <p:cNvPr id="219143" name="Rectangle 6"/>
          <p:cNvSpPr>
            <a:spLocks/>
          </p:cNvSpPr>
          <p:nvPr/>
        </p:nvSpPr>
        <p:spPr bwMode="auto">
          <a:xfrm>
            <a:off x="765175" y="1131888"/>
            <a:ext cx="8275638" cy="5032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6572" bIns="0"/>
          <a:lstStyle/>
          <a:p>
            <a:pPr marL="34925"/>
            <a:r>
              <a:rPr lang="en-US" sz="290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Protons enter opposite to outgoing muons</a:t>
            </a:r>
          </a:p>
        </p:txBody>
      </p:sp>
      <p:sp>
        <p:nvSpPr>
          <p:cNvPr id="219144" name="Rectangle 7"/>
          <p:cNvSpPr>
            <a:spLocks/>
          </p:cNvSpPr>
          <p:nvPr/>
        </p:nvSpPr>
        <p:spPr bwMode="auto">
          <a:xfrm>
            <a:off x="4675188" y="5943600"/>
            <a:ext cx="1762125" cy="338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36572" bIns="0">
            <a:spAutoFit/>
          </a:bodyPr>
          <a:lstStyle/>
          <a:p>
            <a:pPr marL="34925"/>
            <a:r>
              <a:rPr lang="en-US" sz="22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4 m </a:t>
            </a:r>
            <a:r>
              <a:rPr lang="en-US" sz="2200">
                <a:solidFill>
                  <a:srgbClr val="000000"/>
                </a:solidFill>
                <a:latin typeface="Arial Italic"/>
                <a:cs typeface="Arial" pitchFamily="34" charset="0"/>
                <a:sym typeface="Arial Italic"/>
              </a:rPr>
              <a:t>× </a:t>
            </a:r>
            <a:r>
              <a:rPr lang="en-US" sz="22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0.30 m</a:t>
            </a:r>
          </a:p>
        </p:txBody>
      </p:sp>
      <p:pic>
        <p:nvPicPr>
          <p:cNvPr id="219145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2888" y="1728788"/>
            <a:ext cx="5840412" cy="3967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19146" name="Rectangle 9"/>
          <p:cNvSpPr>
            <a:spLocks/>
          </p:cNvSpPr>
          <p:nvPr/>
        </p:nvSpPr>
        <p:spPr bwMode="auto">
          <a:xfrm>
            <a:off x="3592513" y="4600575"/>
            <a:ext cx="1050925" cy="434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6572" bIns="0"/>
          <a:lstStyle/>
          <a:p>
            <a:pPr marL="34925"/>
            <a:r>
              <a:rPr lang="en-US" sz="22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Pions</a:t>
            </a:r>
          </a:p>
        </p:txBody>
      </p:sp>
      <p:sp>
        <p:nvSpPr>
          <p:cNvPr id="219147" name="Rectangle 10"/>
          <p:cNvSpPr>
            <a:spLocks/>
          </p:cNvSpPr>
          <p:nvPr/>
        </p:nvSpPr>
        <p:spPr bwMode="auto">
          <a:xfrm>
            <a:off x="4751388" y="2397125"/>
            <a:ext cx="1909762" cy="411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6572" bIns="0"/>
          <a:lstStyle/>
          <a:p>
            <a:pPr marL="34925"/>
            <a:r>
              <a:rPr lang="en-US" sz="22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Proton Target</a:t>
            </a:r>
          </a:p>
        </p:txBody>
      </p:sp>
      <p:sp>
        <p:nvSpPr>
          <p:cNvPr id="219148" name="Line 11"/>
          <p:cNvSpPr>
            <a:spLocks noChangeShapeType="1"/>
          </p:cNvSpPr>
          <p:nvPr/>
        </p:nvSpPr>
        <p:spPr bwMode="auto">
          <a:xfrm rot="10800000" flipH="1">
            <a:off x="5275263" y="2895600"/>
            <a:ext cx="474662" cy="5048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stealth" w="med" len="med"/>
            <a:tailEnd/>
          </a:ln>
        </p:spPr>
        <p:txBody>
          <a:bodyPr lIns="82292" tIns="41148" rIns="82292" bIns="41148"/>
          <a:lstStyle/>
          <a:p>
            <a:endParaRPr lang="en-US"/>
          </a:p>
        </p:txBody>
      </p:sp>
      <p:sp>
        <p:nvSpPr>
          <p:cNvPr id="219149" name="Rectangle 12"/>
          <p:cNvSpPr>
            <a:spLocks/>
          </p:cNvSpPr>
          <p:nvPr/>
        </p:nvSpPr>
        <p:spPr bwMode="auto">
          <a:xfrm>
            <a:off x="6805613" y="2341563"/>
            <a:ext cx="1862137" cy="720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6572" bIns="0"/>
          <a:lstStyle/>
          <a:p>
            <a:pPr marL="34925"/>
            <a:r>
              <a:rPr lang="en-US" sz="2200">
                <a:solidFill>
                  <a:srgbClr val="804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Target Shielding</a:t>
            </a:r>
          </a:p>
        </p:txBody>
      </p:sp>
      <p:sp>
        <p:nvSpPr>
          <p:cNvPr id="219150" name="Line 13"/>
          <p:cNvSpPr>
            <a:spLocks noChangeShapeType="1"/>
          </p:cNvSpPr>
          <p:nvPr/>
        </p:nvSpPr>
        <p:spPr bwMode="auto">
          <a:xfrm rot="10800000" flipH="1">
            <a:off x="6989763" y="3016250"/>
            <a:ext cx="474662" cy="504825"/>
          </a:xfrm>
          <a:prstGeom prst="line">
            <a:avLst/>
          </a:prstGeom>
          <a:noFill/>
          <a:ln w="12700">
            <a:solidFill>
              <a:srgbClr val="804000"/>
            </a:solidFill>
            <a:round/>
            <a:headEnd type="stealth" w="med" len="med"/>
            <a:tailEnd/>
          </a:ln>
        </p:spPr>
        <p:txBody>
          <a:bodyPr lIns="82292" tIns="41148" rIns="82292" bIns="41148"/>
          <a:lstStyle/>
          <a:p>
            <a:endParaRPr lang="en-US"/>
          </a:p>
        </p:txBody>
      </p:sp>
      <p:sp>
        <p:nvSpPr>
          <p:cNvPr id="219151" name="Rectangle 14"/>
          <p:cNvSpPr>
            <a:spLocks/>
          </p:cNvSpPr>
          <p:nvPr/>
        </p:nvSpPr>
        <p:spPr bwMode="auto">
          <a:xfrm>
            <a:off x="6226175" y="4940300"/>
            <a:ext cx="2000250" cy="481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6572" bIns="0"/>
          <a:lstStyle/>
          <a:p>
            <a:pPr marL="34925"/>
            <a:r>
              <a:rPr lang="en-US">
                <a:solidFill>
                  <a:srgbClr val="00804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Protons enter here</a:t>
            </a:r>
          </a:p>
        </p:txBody>
      </p:sp>
      <p:sp>
        <p:nvSpPr>
          <p:cNvPr id="219152" name="Line 15"/>
          <p:cNvSpPr>
            <a:spLocks noChangeShapeType="1"/>
          </p:cNvSpPr>
          <p:nvPr/>
        </p:nvSpPr>
        <p:spPr bwMode="auto">
          <a:xfrm>
            <a:off x="7269163" y="3760788"/>
            <a:ext cx="320675" cy="1117600"/>
          </a:xfrm>
          <a:prstGeom prst="line">
            <a:avLst/>
          </a:prstGeom>
          <a:noFill/>
          <a:ln w="12700">
            <a:solidFill>
              <a:srgbClr val="008040"/>
            </a:solidFill>
            <a:round/>
            <a:headEnd type="stealth" w="med" len="med"/>
            <a:tailEnd/>
          </a:ln>
        </p:spPr>
        <p:txBody>
          <a:bodyPr lIns="82292" tIns="41148" rIns="82292" bIns="41148"/>
          <a:lstStyle/>
          <a:p>
            <a:endParaRPr lang="en-US"/>
          </a:p>
        </p:txBody>
      </p:sp>
      <p:sp>
        <p:nvSpPr>
          <p:cNvPr id="219153" name="Line 16"/>
          <p:cNvSpPr>
            <a:spLocks noChangeShapeType="1"/>
          </p:cNvSpPr>
          <p:nvPr/>
        </p:nvSpPr>
        <p:spPr bwMode="auto">
          <a:xfrm flipH="1">
            <a:off x="4092575" y="3532188"/>
            <a:ext cx="409575" cy="10033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 type="stealth" w="med" len="med"/>
            <a:tailEnd/>
          </a:ln>
        </p:spPr>
        <p:txBody>
          <a:bodyPr lIns="82292" tIns="41148" rIns="82292" bIns="41148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2079625" y="3243263"/>
            <a:ext cx="831850" cy="714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82292" tIns="41148" rIns="82292" bIns="41148"/>
          <a:lstStyle/>
          <a:p>
            <a:pPr algn="ctr">
              <a:defRPr/>
            </a:pPr>
            <a:endParaRPr lang="en-US" sz="2500" dirty="0">
              <a:solidFill>
                <a:srgbClr val="43412C"/>
              </a:solidFill>
              <a:latin typeface="Hoefler Text" pitchFamily="-12" charset="0"/>
              <a:sym typeface="Hoefler Text" pitchFamily="-12" charset="0"/>
            </a:endParaRPr>
          </a:p>
        </p:txBody>
      </p:sp>
      <p:sp>
        <p:nvSpPr>
          <p:cNvPr id="219155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 txBox="1">
            <a:spLocks noGrp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82292" tIns="41148" rIns="82292" bIns="41148" anchor="ctr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F09E92D0-5712-4783-8B35-E0F966D1090A}" type="slidenum">
              <a:rPr lang="en-US" sz="1600">
                <a:solidFill>
                  <a:srgbClr val="43412C"/>
                </a:solidFill>
                <a:latin typeface="+mj-lt"/>
                <a:ea typeface="Arial" pitchFamily="-12" charset="0"/>
                <a:cs typeface="Arial" pitchFamily="-12" charset="0"/>
                <a:sym typeface="Arial" pitchFamily="-12" charset="0"/>
              </a:rPr>
              <a:pPr algn="ctr"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42</a:t>
            </a:fld>
            <a:endParaRPr lang="en-US" sz="1600" dirty="0">
              <a:solidFill>
                <a:srgbClr val="43412C"/>
              </a:solidFill>
              <a:latin typeface="+mj-lt"/>
              <a:ea typeface="Arial" pitchFamily="-12" charset="0"/>
              <a:cs typeface="Arial" pitchFamily="-12" charset="0"/>
              <a:sym typeface="Arial" pitchFamily="-12" charset="0"/>
            </a:endParaRPr>
          </a:p>
        </p:txBody>
      </p:sp>
      <p:pic>
        <p:nvPicPr>
          <p:cNvPr id="22118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2118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4613" y="22225"/>
            <a:ext cx="1312862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050925" y="-263525"/>
            <a:ext cx="7361238" cy="1395413"/>
          </a:xfrm>
        </p:spPr>
        <p:txBody>
          <a:bodyPr/>
          <a:lstStyle/>
          <a:p>
            <a:pPr eaLnBrk="1" hangingPunct="1">
              <a:spcBef>
                <a:spcPts val="180"/>
              </a:spcBef>
              <a:tabLst>
                <a:tab pos="857205" algn="l"/>
              </a:tabLst>
              <a:defRPr/>
            </a:pPr>
            <a:r>
              <a:rPr lang="en-US" dirty="0">
                <a:sym typeface="Arial" pitchFamily="-12" charset="0"/>
              </a:rPr>
              <a:t>Transport Solenoid</a:t>
            </a: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1113" y="1554163"/>
            <a:ext cx="2824162" cy="4468812"/>
          </a:xfrm>
        </p:spPr>
        <p:txBody>
          <a:bodyPr/>
          <a:lstStyle/>
          <a:p>
            <a:pPr marL="492894" indent="-298597" eaLnBrk="1" hangingPunct="1">
              <a:spcBef>
                <a:spcPts val="3060"/>
              </a:spcBef>
              <a:buFont typeface="Arial" pitchFamily="-12" charset="0"/>
              <a:buChar char="•"/>
              <a:tabLst>
                <a:tab pos="938642" algn="l"/>
                <a:tab pos="938642" algn="l"/>
              </a:tabLst>
              <a:defRPr/>
            </a:pPr>
            <a:r>
              <a:rPr lang="en-US" dirty="0">
                <a:latin typeface="+mj-lt"/>
                <a:ea typeface="Arial" pitchFamily="-12" charset="0"/>
                <a:cs typeface="Arial" pitchFamily="-12" charset="0"/>
                <a:sym typeface="Times New Roman" pitchFamily="-12" charset="0"/>
              </a:rPr>
              <a:t>Curved solenoid eliminates                     line-of-sight transport of photons  and neutrons</a:t>
            </a:r>
            <a:endParaRPr lang="en-US" dirty="0">
              <a:latin typeface="+mj-lt"/>
              <a:sym typeface="Times New Roman" pitchFamily="-12" charset="0"/>
            </a:endParaRPr>
          </a:p>
          <a:p>
            <a:pPr marL="492894" indent="-298597" eaLnBrk="1" hangingPunct="1">
              <a:spcBef>
                <a:spcPts val="3060"/>
              </a:spcBef>
              <a:buFont typeface="Arial" pitchFamily="-12" charset="0"/>
              <a:buChar char="•"/>
              <a:tabLst>
                <a:tab pos="938642" algn="l"/>
                <a:tab pos="938642" algn="l"/>
              </a:tabLst>
              <a:defRPr/>
            </a:pPr>
            <a:r>
              <a:rPr lang="en-US" dirty="0">
                <a:latin typeface="+mj-lt"/>
                <a:ea typeface="Arial" pitchFamily="-12" charset="0"/>
                <a:cs typeface="Arial" pitchFamily="-12" charset="0"/>
                <a:sym typeface="Times New Roman" pitchFamily="-12" charset="0"/>
              </a:rPr>
              <a:t>Curvature drift and collimators sign and momentum select beam</a:t>
            </a:r>
            <a:endParaRPr lang="en-US" dirty="0">
              <a:latin typeface="+mj-lt"/>
              <a:sym typeface="Times New Roman" pitchFamily="-12" charset="0"/>
            </a:endParaRPr>
          </a:p>
        </p:txBody>
      </p:sp>
      <p:pic>
        <p:nvPicPr>
          <p:cNvPr id="221191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1113" y="1692275"/>
            <a:ext cx="6342062" cy="41941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46087" name="Line 7"/>
          <p:cNvSpPr>
            <a:spLocks noChangeShapeType="1"/>
          </p:cNvSpPr>
          <p:nvPr/>
        </p:nvSpPr>
        <p:spPr bwMode="auto">
          <a:xfrm>
            <a:off x="7178675" y="3749675"/>
            <a:ext cx="114300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82292" tIns="41148" rIns="82292" bIns="41148"/>
          <a:lstStyle/>
          <a:p>
            <a:pPr algn="ctr">
              <a:defRPr/>
            </a:pPr>
            <a:endParaRPr lang="en-US" sz="2500" dirty="0">
              <a:solidFill>
                <a:srgbClr val="43412C"/>
              </a:solidFill>
              <a:latin typeface="Hoefler Text" pitchFamily="-12" charset="0"/>
              <a:sym typeface="Hoefler Text" pitchFamily="-12" charset="0"/>
            </a:endParaRPr>
          </a:p>
        </p:txBody>
      </p:sp>
      <p:sp>
        <p:nvSpPr>
          <p:cNvPr id="46088" name="Rectangle 8"/>
          <p:cNvSpPr>
            <a:spLocks/>
          </p:cNvSpPr>
          <p:nvPr/>
        </p:nvSpPr>
        <p:spPr bwMode="auto">
          <a:xfrm>
            <a:off x="6315075" y="4960938"/>
            <a:ext cx="2400300" cy="422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>
              <a:spcBef>
                <a:spcPts val="3063"/>
              </a:spcBef>
              <a:tabLst>
                <a:tab pos="938213" algn="l"/>
              </a:tabLst>
            </a:pPr>
            <a:r>
              <a:rPr lang="en-US" sz="2200">
                <a:solidFill>
                  <a:srgbClr val="43412C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occasional </a:t>
            </a:r>
            <a:r>
              <a:rPr lang="en-US" sz="2300">
                <a:solidFill>
                  <a:srgbClr val="43412C"/>
                </a:solidFill>
                <a:latin typeface="Times New Roman Italic" charset="0"/>
                <a:cs typeface="Times New Roman Italic" charset="0"/>
                <a:sym typeface="Times New Roman Italic" charset="0"/>
              </a:rPr>
              <a:t>μ</a:t>
            </a:r>
            <a:r>
              <a:rPr lang="en-US" sz="2300" baseline="32000">
                <a:solidFill>
                  <a:srgbClr val="43412C"/>
                </a:solidFill>
                <a:latin typeface="Times New Roman Italic" charset="0"/>
                <a:cs typeface="Times New Roman Italic" charset="0"/>
                <a:sym typeface="Times New Roman Italic" charset="0"/>
              </a:rPr>
              <a:t>+</a:t>
            </a:r>
          </a:p>
        </p:txBody>
      </p:sp>
      <p:sp>
        <p:nvSpPr>
          <p:cNvPr id="46089" name="Rectangle 9"/>
          <p:cNvSpPr>
            <a:spLocks/>
          </p:cNvSpPr>
          <p:nvPr/>
        </p:nvSpPr>
        <p:spPr bwMode="auto">
          <a:xfrm>
            <a:off x="3703638" y="5965825"/>
            <a:ext cx="4914900" cy="400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2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13.1 m along axis </a:t>
            </a:r>
            <a:r>
              <a:rPr lang="en-US" sz="2200" dirty="0">
                <a:solidFill>
                  <a:srgbClr val="43412C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×</a:t>
            </a:r>
            <a:r>
              <a:rPr lang="en-US" sz="22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 ~0.25 m</a:t>
            </a:r>
          </a:p>
        </p:txBody>
      </p:sp>
      <p:sp>
        <p:nvSpPr>
          <p:cNvPr id="221195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8" descr="transport_exa_prev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953000"/>
            <a:ext cx="7954963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Footer Placeholder 1"/>
          <p:cNvSpPr txBox="1">
            <a:spLocks noGrp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82295" tIns="41148" rIns="82295" bIns="41148" anchor="ctr"/>
          <a:lstStyle/>
          <a:p>
            <a:pPr algn="ctr">
              <a:tabLst>
                <a:tab pos="251457" algn="l"/>
                <a:tab pos="502915" algn="l"/>
                <a:tab pos="754373" algn="l"/>
                <a:tab pos="1005830" algn="l"/>
                <a:tab pos="1245857" algn="l"/>
                <a:tab pos="1497315" algn="l"/>
                <a:tab pos="1748773" algn="l"/>
                <a:tab pos="2000230" algn="l"/>
                <a:tab pos="2251688" algn="l"/>
                <a:tab pos="2503145" algn="l"/>
                <a:tab pos="2754602" algn="l"/>
                <a:tab pos="3006060" algn="l"/>
              </a:tabLst>
              <a:defRPr/>
            </a:pPr>
            <a:r>
              <a:rPr lang="en-US" sz="1600">
                <a:latin typeface="+mj-lt"/>
                <a:ea typeface="Arial" pitchFamily="-12" charset="0"/>
                <a:cs typeface="Arial" pitchFamily="-12" charset="0"/>
                <a:sym typeface="Arial" pitchFamily="-12" charset="0"/>
              </a:rPr>
              <a:t> </a:t>
            </a:r>
            <a:r>
              <a:rPr lang="en-US" sz="1600">
                <a:latin typeface="Comic Sans MS" pitchFamily="66" charset="0"/>
                <a:ea typeface="Arial" pitchFamily="-12" charset="0"/>
                <a:cs typeface="Arial" pitchFamily="-12" charset="0"/>
                <a:sym typeface="Arial" pitchFamily="-12" charset="0"/>
              </a:rPr>
              <a:t>PAC Meeting - Nov. 3 2008</a:t>
            </a:r>
          </a:p>
        </p:txBody>
      </p:sp>
      <p:sp>
        <p:nvSpPr>
          <p:cNvPr id="8197" name="Slide Number Placeholder 2"/>
          <p:cNvSpPr txBox="1">
            <a:spLocks noGrp="1"/>
          </p:cNvSpPr>
          <p:nvPr/>
        </p:nvSpPr>
        <p:spPr bwMode="auto">
          <a:xfrm>
            <a:off x="7696200" y="6477000"/>
            <a:ext cx="838200" cy="381000"/>
          </a:xfrm>
          <a:prstGeom prst="rect">
            <a:avLst/>
          </a:prstGeom>
          <a:noFill/>
          <a:ln w="12700"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82295" tIns="41148" rIns="82295" bIns="41148" anchor="ctr"/>
          <a:lstStyle/>
          <a:p>
            <a:pPr algn="ctr">
              <a:tabLst>
                <a:tab pos="251457" algn="l"/>
                <a:tab pos="502915" algn="l"/>
                <a:tab pos="754373" algn="l"/>
                <a:tab pos="1005830" algn="l"/>
                <a:tab pos="1245857" algn="l"/>
                <a:tab pos="1497315" algn="l"/>
                <a:tab pos="1748773" algn="l"/>
                <a:tab pos="2000230" algn="l"/>
                <a:tab pos="2251688" algn="l"/>
                <a:tab pos="2503145" algn="l"/>
                <a:tab pos="2754602" algn="l"/>
                <a:tab pos="3006060" algn="l"/>
              </a:tabLst>
              <a:defRPr/>
            </a:pPr>
            <a:fld id="{F7BC9453-077D-4223-A0FB-FBD89EB6EF8E}" type="slidenum">
              <a:rPr lang="en-US" sz="1600">
                <a:latin typeface="+mj-lt"/>
                <a:ea typeface="Arial" pitchFamily="-12" charset="0"/>
                <a:cs typeface="Arial" pitchFamily="-12" charset="0"/>
                <a:sym typeface="Arial" pitchFamily="-12" charset="0"/>
              </a:rPr>
              <a:pPr algn="ctr">
                <a:tabLst>
                  <a:tab pos="251457" algn="l"/>
                  <a:tab pos="502915" algn="l"/>
                  <a:tab pos="754373" algn="l"/>
                  <a:tab pos="1005830" algn="l"/>
                  <a:tab pos="1245857" algn="l"/>
                  <a:tab pos="1497315" algn="l"/>
                  <a:tab pos="1748773" algn="l"/>
                  <a:tab pos="2000230" algn="l"/>
                  <a:tab pos="2251688" algn="l"/>
                  <a:tab pos="2503145" algn="l"/>
                  <a:tab pos="2754602" algn="l"/>
                  <a:tab pos="3006060" algn="l"/>
                </a:tabLst>
                <a:defRPr/>
              </a:pPr>
              <a:t>43</a:t>
            </a:fld>
            <a:endParaRPr lang="en-US" sz="1600">
              <a:latin typeface="+mj-lt"/>
              <a:ea typeface="Arial" pitchFamily="-12" charset="0"/>
              <a:cs typeface="Arial" pitchFamily="-12" charset="0"/>
              <a:sym typeface="Arial" pitchFamily="-1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0"/>
            <a:ext cx="8229600" cy="685800"/>
          </a:xfrm>
        </p:spPr>
        <p:txBody>
          <a:bodyPr>
            <a:normAutofit/>
          </a:bodyPr>
          <a:lstStyle/>
          <a:p>
            <a:pPr>
              <a:spcBef>
                <a:spcPts val="180"/>
              </a:spcBef>
              <a:defRPr/>
            </a:pPr>
            <a:r>
              <a:rPr lang="en-US" sz="3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Separation of </a:t>
            </a:r>
            <a:r>
              <a:rPr lang="en-US" sz="3200" dirty="0">
                <a:solidFill>
                  <a:srgbClr val="C00000"/>
                </a:solidFill>
                <a:latin typeface="Symbol" pitchFamily="18" charset="2"/>
                <a:ea typeface="+mj-ea"/>
                <a:cs typeface="+mj-cs"/>
              </a:rPr>
              <a:t>m</a:t>
            </a:r>
            <a:r>
              <a:rPr lang="en-US" sz="3200" baseline="30000" dirty="0">
                <a:solidFill>
                  <a:srgbClr val="C00000"/>
                </a:solidFill>
                <a:latin typeface="Symbol" pitchFamily="18" charset="2"/>
                <a:ea typeface="+mj-ea"/>
                <a:cs typeface="+mj-cs"/>
              </a:rPr>
              <a:t>-</a:t>
            </a:r>
            <a:r>
              <a:rPr lang="en-US" sz="3200" baseline="30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from </a:t>
            </a:r>
            <a:r>
              <a:rPr lang="en-US" sz="3200" dirty="0">
                <a:solidFill>
                  <a:srgbClr val="C00000"/>
                </a:solidFill>
                <a:latin typeface="Symbol" pitchFamily="18" charset="2"/>
                <a:ea typeface="+mj-ea"/>
                <a:cs typeface="+mj-cs"/>
              </a:rPr>
              <a:t>m</a:t>
            </a:r>
            <a:r>
              <a:rPr lang="en-US" sz="3200" baseline="30000" dirty="0">
                <a:solidFill>
                  <a:srgbClr val="C00000"/>
                </a:solidFill>
                <a:latin typeface="Symbol" pitchFamily="18" charset="2"/>
                <a:ea typeface="+mj-ea"/>
                <a:cs typeface="+mj-cs"/>
              </a:rPr>
              <a:t>+</a:t>
            </a:r>
          </a:p>
        </p:txBody>
      </p:sp>
      <p:pic>
        <p:nvPicPr>
          <p:cNvPr id="22323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990600"/>
            <a:ext cx="5899150" cy="389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3239" name="Oval 7"/>
          <p:cNvSpPr>
            <a:spLocks noChangeArrowheads="1"/>
          </p:cNvSpPr>
          <p:nvPr/>
        </p:nvSpPr>
        <p:spPr bwMode="auto">
          <a:xfrm>
            <a:off x="2133600" y="4114800"/>
            <a:ext cx="914400" cy="9144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>
              <a:ea typeface="ヒラギノ明朝 ProN W3"/>
              <a:cs typeface="ヒラギノ明朝 ProN W3"/>
            </a:endParaRPr>
          </a:p>
        </p:txBody>
      </p:sp>
      <p:sp>
        <p:nvSpPr>
          <p:cNvPr id="223240" name="Text Box 8"/>
          <p:cNvSpPr txBox="1">
            <a:spLocks noChangeArrowheads="1"/>
          </p:cNvSpPr>
          <p:nvPr/>
        </p:nvSpPr>
        <p:spPr bwMode="auto">
          <a:xfrm>
            <a:off x="1660525" y="3821113"/>
            <a:ext cx="565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>
                <a:solidFill>
                  <a:schemeClr val="bg1"/>
                </a:solidFill>
                <a:latin typeface="Symbol" pitchFamily="18" charset="2"/>
                <a:ea typeface="ヒラギノ明朝 ProN W3"/>
                <a:cs typeface="ヒラギノ明朝 ProN W3"/>
              </a:rPr>
              <a:t>m</a:t>
            </a:r>
            <a:r>
              <a:rPr lang="en-US" baseline="30000">
                <a:solidFill>
                  <a:schemeClr val="bg1"/>
                </a:solidFill>
                <a:latin typeface="Symbol" pitchFamily="18" charset="2"/>
                <a:ea typeface="ヒラギノ明朝 ProN W3"/>
                <a:cs typeface="ヒラギノ明朝 ProN W3"/>
              </a:rPr>
              <a:t>-</a:t>
            </a:r>
          </a:p>
        </p:txBody>
      </p:sp>
      <p:sp>
        <p:nvSpPr>
          <p:cNvPr id="223241" name="Line 9"/>
          <p:cNvSpPr>
            <a:spLocks noChangeShapeType="1"/>
          </p:cNvSpPr>
          <p:nvPr/>
        </p:nvSpPr>
        <p:spPr bwMode="auto">
          <a:xfrm>
            <a:off x="1981200" y="4343400"/>
            <a:ext cx="685800" cy="9144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3242" name="Text Box 10"/>
          <p:cNvSpPr txBox="1">
            <a:spLocks noChangeArrowheads="1"/>
          </p:cNvSpPr>
          <p:nvPr/>
        </p:nvSpPr>
        <p:spPr bwMode="auto">
          <a:xfrm>
            <a:off x="4876800" y="5486400"/>
            <a:ext cx="565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>
                <a:solidFill>
                  <a:schemeClr val="bg1"/>
                </a:solidFill>
                <a:latin typeface="Symbol" pitchFamily="18" charset="2"/>
                <a:ea typeface="ヒラギノ明朝 ProN W3"/>
                <a:cs typeface="ヒラギノ明朝 ProN W3"/>
              </a:rPr>
              <a:t>m</a:t>
            </a:r>
            <a:r>
              <a:rPr lang="en-US" baseline="30000">
                <a:solidFill>
                  <a:schemeClr val="bg1"/>
                </a:solidFill>
                <a:latin typeface="Symbol" pitchFamily="18" charset="2"/>
                <a:ea typeface="ヒラギノ明朝 ProN W3"/>
                <a:cs typeface="ヒラギノ明朝 ProN W3"/>
              </a:rPr>
              <a:t>+</a:t>
            </a:r>
          </a:p>
        </p:txBody>
      </p:sp>
      <p:sp>
        <p:nvSpPr>
          <p:cNvPr id="223243" name="Line 11"/>
          <p:cNvSpPr>
            <a:spLocks noChangeShapeType="1"/>
          </p:cNvSpPr>
          <p:nvPr/>
        </p:nvSpPr>
        <p:spPr bwMode="auto">
          <a:xfrm flipH="1" flipV="1">
            <a:off x="3390900" y="5321300"/>
            <a:ext cx="1524000" cy="4572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3244" name="TextBox 11"/>
          <p:cNvSpPr txBox="1">
            <a:spLocks noChangeArrowheads="1"/>
          </p:cNvSpPr>
          <p:nvPr/>
        </p:nvSpPr>
        <p:spPr bwMode="auto">
          <a:xfrm>
            <a:off x="8458200" y="6273800"/>
            <a:ext cx="685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ea typeface="ヒラギノ明朝 ProN W3"/>
                <a:cs typeface="ヒラギノ明朝 ProN W3"/>
              </a:rPr>
              <a:t>cm</a:t>
            </a:r>
          </a:p>
        </p:txBody>
      </p:sp>
      <p:sp>
        <p:nvSpPr>
          <p:cNvPr id="223245" name="TextBox 12"/>
          <p:cNvSpPr txBox="1">
            <a:spLocks noChangeArrowheads="1"/>
          </p:cNvSpPr>
          <p:nvPr/>
        </p:nvSpPr>
        <p:spPr bwMode="auto">
          <a:xfrm>
            <a:off x="152400" y="5410200"/>
            <a:ext cx="685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ea typeface="ヒラギノ明朝 ProN W3"/>
                <a:cs typeface="ヒラギノ明朝 ProN W3"/>
              </a:rPr>
              <a:t>cm</a:t>
            </a:r>
          </a:p>
        </p:txBody>
      </p:sp>
      <p:graphicFrame>
        <p:nvGraphicFramePr>
          <p:cNvPr id="223246" name="Object 4"/>
          <p:cNvGraphicFramePr>
            <a:graphicFrameLocks noChangeAspect="1"/>
          </p:cNvGraphicFramePr>
          <p:nvPr/>
        </p:nvGraphicFramePr>
        <p:xfrm>
          <a:off x="88900" y="1828800"/>
          <a:ext cx="2806700" cy="1162050"/>
        </p:xfrm>
        <a:graphic>
          <a:graphicData uri="http://schemas.openxmlformats.org/presentationml/2006/ole">
            <p:oleObj spid="_x0000_s223246" name="Equation" r:id="rId6" imgW="1904760" imgH="787320" progId="Equation.DSMT4">
              <p:embed/>
            </p:oleObj>
          </a:graphicData>
        </a:graphic>
      </p:graphicFrame>
      <p:sp>
        <p:nvSpPr>
          <p:cNvPr id="223247" name="Rectangle 7"/>
          <p:cNvSpPr txBox="1">
            <a:spLocks noChangeArrowheads="1"/>
          </p:cNvSpPr>
          <p:nvPr/>
        </p:nvSpPr>
        <p:spPr bwMode="auto">
          <a:xfrm>
            <a:off x="-419100" y="64770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DC5FC6D-756D-49AA-BB4C-E6D613D3185E}" type="slidenum">
              <a:rPr lang="en-US" sz="1200">
                <a:latin typeface="Comic Sans MS" pitchFamily="66" charset="0"/>
                <a:ea typeface="ヒラギノ明朝 ProN W3"/>
                <a:cs typeface="ヒラギノ明朝 ProN W3"/>
              </a:rPr>
              <a:pPr algn="r"/>
              <a:t>43</a:t>
            </a:fld>
            <a:endParaRPr lang="en-US" sz="1200">
              <a:latin typeface="Comic Sans MS" pitchFamily="66" charset="0"/>
              <a:ea typeface="ヒラギノ明朝 ProN W3"/>
              <a:cs typeface="ヒラギノ明朝 ProN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/>
          <p:cNvSpPr txBox="1">
            <a:spLocks noGrp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82292" tIns="41148" rIns="82292" bIns="41148" anchor="ctr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0C9D5F7E-88F9-4DE3-AD19-C9E932087FBF}" type="slidenum">
              <a:rPr lang="en-US" sz="1600">
                <a:solidFill>
                  <a:srgbClr val="43412C"/>
                </a:solidFill>
                <a:latin typeface="+mj-lt"/>
                <a:ea typeface="Arial" pitchFamily="-12" charset="0"/>
                <a:cs typeface="Arial" pitchFamily="-12" charset="0"/>
                <a:sym typeface="Arial" pitchFamily="-12" charset="0"/>
              </a:rPr>
              <a:pPr algn="ctr"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44</a:t>
            </a:fld>
            <a:endParaRPr lang="en-US" sz="1600" dirty="0">
              <a:solidFill>
                <a:srgbClr val="43412C"/>
              </a:solidFill>
              <a:latin typeface="+mj-lt"/>
              <a:ea typeface="Arial" pitchFamily="-12" charset="0"/>
              <a:cs typeface="Arial" pitchFamily="-12" charset="0"/>
              <a:sym typeface="Arial" pitchFamily="-12" charset="0"/>
            </a:endParaRPr>
          </a:p>
        </p:txBody>
      </p:sp>
      <p:pic>
        <p:nvPicPr>
          <p:cNvPr id="2252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2528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4613" y="22225"/>
            <a:ext cx="1312862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4710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731838" y="-92075"/>
            <a:ext cx="7361237" cy="1395413"/>
          </a:xfrm>
        </p:spPr>
        <p:txBody>
          <a:bodyPr/>
          <a:lstStyle/>
          <a:p>
            <a:pPr eaLnBrk="1" hangingPunct="1">
              <a:spcBef>
                <a:spcPts val="180"/>
              </a:spcBef>
              <a:tabLst>
                <a:tab pos="857205" algn="l"/>
              </a:tabLst>
              <a:defRPr/>
            </a:pPr>
            <a:r>
              <a:rPr lang="en-US" dirty="0">
                <a:sym typeface="Arial" pitchFamily="-12" charset="0"/>
              </a:rPr>
              <a:t>Detector Solenoid</a:t>
            </a:r>
          </a:p>
        </p:txBody>
      </p:sp>
      <p:pic>
        <p:nvPicPr>
          <p:cNvPr id="22528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675" y="1028700"/>
            <a:ext cx="9075738" cy="59785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47110" name="Rectangle 6"/>
          <p:cNvSpPr>
            <a:spLocks/>
          </p:cNvSpPr>
          <p:nvPr/>
        </p:nvSpPr>
        <p:spPr bwMode="auto">
          <a:xfrm>
            <a:off x="34925" y="2182813"/>
            <a:ext cx="4251325" cy="11779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low momentum particles and almost all DIO background passes down center</a:t>
            </a:r>
          </a:p>
        </p:txBody>
      </p:sp>
      <p:sp>
        <p:nvSpPr>
          <p:cNvPr id="47111" name="Rectangle 7"/>
          <p:cNvSpPr>
            <a:spLocks/>
          </p:cNvSpPr>
          <p:nvPr/>
        </p:nvSpPr>
        <p:spPr bwMode="auto">
          <a:xfrm>
            <a:off x="1828800" y="5638800"/>
            <a:ext cx="7037388" cy="769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signal events pass </a:t>
            </a:r>
            <a:r>
              <a:rPr lang="en-US" sz="2500" dirty="0">
                <a:solidFill>
                  <a:srgbClr val="43412C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through</a:t>
            </a: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 octagon of tracker</a:t>
            </a:r>
          </a:p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and produce hits </a:t>
            </a:r>
          </a:p>
        </p:txBody>
      </p:sp>
      <p:sp>
        <p:nvSpPr>
          <p:cNvPr id="47112" name="Rectangle 8"/>
          <p:cNvSpPr>
            <a:spLocks/>
          </p:cNvSpPr>
          <p:nvPr/>
        </p:nvSpPr>
        <p:spPr bwMode="auto">
          <a:xfrm>
            <a:off x="5281613" y="4892675"/>
            <a:ext cx="3317875" cy="384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Al foil stopping target</a:t>
            </a:r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>
            <a:off x="3863975" y="4308475"/>
            <a:ext cx="1404938" cy="857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82292" tIns="41148" rIns="82292" bIns="41148"/>
          <a:lstStyle/>
          <a:p>
            <a:pPr algn="ctr">
              <a:defRPr/>
            </a:pPr>
            <a:endParaRPr lang="en-US" sz="2500" dirty="0">
              <a:solidFill>
                <a:srgbClr val="43412C"/>
              </a:solidFill>
              <a:latin typeface="Hoefler Text" pitchFamily="-12" charset="0"/>
              <a:sym typeface="Hoefler Text" pitchFamily="-12" charset="0"/>
            </a:endParaRPr>
          </a:p>
        </p:txBody>
      </p:sp>
      <p:sp>
        <p:nvSpPr>
          <p:cNvPr id="47114" name="Rectangle 10"/>
          <p:cNvSpPr>
            <a:spLocks/>
          </p:cNvSpPr>
          <p:nvPr/>
        </p:nvSpPr>
        <p:spPr bwMode="auto">
          <a:xfrm>
            <a:off x="571500" y="1028700"/>
            <a:ext cx="7669213" cy="8112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octagonal tracker surrounding central region:</a:t>
            </a:r>
          </a:p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radius of helix proportional to momentum</a:t>
            </a:r>
          </a:p>
        </p:txBody>
      </p:sp>
      <p:sp>
        <p:nvSpPr>
          <p:cNvPr id="47115" name="Rectangle 11"/>
          <p:cNvSpPr>
            <a:spLocks/>
          </p:cNvSpPr>
          <p:nvPr/>
        </p:nvSpPr>
        <p:spPr bwMode="auto">
          <a:xfrm>
            <a:off x="6726238" y="4217988"/>
            <a:ext cx="1843087" cy="338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2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10 m </a:t>
            </a:r>
            <a:r>
              <a:rPr lang="en-US" sz="2200" dirty="0">
                <a:solidFill>
                  <a:srgbClr val="43412C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× </a:t>
            </a:r>
            <a:r>
              <a:rPr lang="en-US" sz="22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0.95 m</a:t>
            </a:r>
          </a:p>
        </p:txBody>
      </p:sp>
      <p:sp>
        <p:nvSpPr>
          <p:cNvPr id="225293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 txBox="1">
            <a:spLocks noGrp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82294" tIns="41148" rIns="82294" bIns="41148" anchor="ctr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8A93C8BD-2729-4380-9F61-14D78C63CC51}" type="slidenum">
              <a:rPr lang="en-US" sz="1600">
                <a:solidFill>
                  <a:srgbClr val="43412C"/>
                </a:solidFill>
                <a:latin typeface="+mn-lt"/>
                <a:ea typeface="Arial" pitchFamily="-12" charset="0"/>
                <a:cs typeface="Arial" pitchFamily="-12" charset="0"/>
                <a:sym typeface="Arial" pitchFamily="-12" charset="0"/>
              </a:rPr>
              <a:pPr algn="ctr"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45</a:t>
            </a:fld>
            <a:endParaRPr lang="en-US" sz="1600" dirty="0">
              <a:solidFill>
                <a:srgbClr val="43412C"/>
              </a:solidFill>
              <a:latin typeface="+mn-lt"/>
              <a:ea typeface="Arial" pitchFamily="-12" charset="0"/>
              <a:cs typeface="Arial" pitchFamily="-12" charset="0"/>
              <a:sym typeface="Arial" pitchFamily="-12" charset="0"/>
            </a:endParaRPr>
          </a:p>
        </p:txBody>
      </p:sp>
      <p:pic>
        <p:nvPicPr>
          <p:cNvPr id="23040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3040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4950" y="22225"/>
            <a:ext cx="1311275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419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892175" y="-182563"/>
            <a:ext cx="7359650" cy="1393826"/>
          </a:xfrm>
        </p:spPr>
        <p:txBody>
          <a:bodyPr/>
          <a:lstStyle/>
          <a:p>
            <a:pPr>
              <a:spcBef>
                <a:spcPts val="180"/>
              </a:spcBef>
              <a:tabLst>
                <a:tab pos="857205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  <a:sym typeface="Arial" pitchFamily="-12" charset="0"/>
              </a:rPr>
              <a:t> Pulsed Beam Structure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65125" y="411163"/>
            <a:ext cx="8401050" cy="4468812"/>
          </a:xfrm>
        </p:spPr>
        <p:txBody>
          <a:bodyPr/>
          <a:lstStyle/>
          <a:p>
            <a:pPr marL="512763">
              <a:tabLst>
                <a:tab pos="957263" algn="l"/>
                <a:tab pos="1346200" algn="l"/>
              </a:tabLst>
            </a:pPr>
            <a:r>
              <a:rPr lang="en-US"/>
              <a:t>Tied to prompt rate and machine: FNAL near-perfect</a:t>
            </a:r>
          </a:p>
          <a:p>
            <a:pPr marL="512763">
              <a:tabLst>
                <a:tab pos="957263" algn="l"/>
                <a:tab pos="1346200" algn="l"/>
              </a:tabLst>
            </a:pPr>
            <a:r>
              <a:rPr lang="en-US"/>
              <a:t>Want </a:t>
            </a:r>
            <a:r>
              <a:rPr lang="en-US">
                <a:solidFill>
                  <a:srgbClr val="FF0000"/>
                </a:solidFill>
              </a:rPr>
              <a:t>pulse duration &lt;&lt;       </a:t>
            </a:r>
            <a:r>
              <a:rPr lang="en-US"/>
              <a:t>, </a:t>
            </a:r>
            <a:r>
              <a:rPr lang="en-US">
                <a:solidFill>
                  <a:srgbClr val="FF0000"/>
                </a:solidFill>
              </a:rPr>
              <a:t>pulse separation ≥</a:t>
            </a:r>
            <a:endParaRPr lang="en-US" baseline="-6000">
              <a:solidFill>
                <a:srgbClr val="FF0000"/>
              </a:solidFill>
              <a:latin typeface="Symbol" pitchFamily="18" charset="2"/>
              <a:sym typeface="Symbol" pitchFamily="18" charset="2"/>
            </a:endParaRPr>
          </a:p>
          <a:p>
            <a:pPr marL="900113" lvl="1">
              <a:tabLst>
                <a:tab pos="957263" algn="l"/>
                <a:tab pos="1346200" algn="l"/>
              </a:tabLst>
            </a:pPr>
            <a:r>
              <a:rPr lang="en-US"/>
              <a:t>FNAL Debuncher has circumference </a:t>
            </a:r>
            <a:r>
              <a:rPr lang="en-US">
                <a:solidFill>
                  <a:srgbClr val="FF0000"/>
                </a:solidFill>
              </a:rPr>
              <a:t>1.7</a:t>
            </a:r>
            <a:r>
              <a:rPr lang="en-US">
                <a:solidFill>
                  <a:srgbClr val="FF0000"/>
                </a:solidFill>
                <a:latin typeface="Symbol" pitchFamily="18" charset="2"/>
                <a:sym typeface="Symbol" pitchFamily="18" charset="2"/>
              </a:rPr>
              <a:t> m</a:t>
            </a:r>
            <a:r>
              <a:rPr lang="en-US">
                <a:solidFill>
                  <a:srgbClr val="FF0000"/>
                </a:solidFill>
              </a:rPr>
              <a:t>sec </a:t>
            </a:r>
            <a:r>
              <a:rPr lang="en-US"/>
              <a:t>!</a:t>
            </a:r>
          </a:p>
          <a:p>
            <a:pPr marL="512763">
              <a:tabLst>
                <a:tab pos="957263" algn="l"/>
                <a:tab pos="1346200" algn="l"/>
              </a:tabLst>
            </a:pPr>
            <a:r>
              <a:rPr lang="en-US"/>
              <a:t>Extinction between pulses &lt; 10</a:t>
            </a:r>
            <a:r>
              <a:rPr lang="en-US" baseline="32000"/>
              <a:t>-9</a:t>
            </a:r>
            <a:r>
              <a:rPr lang="en-US"/>
              <a:t>  needed </a:t>
            </a:r>
          </a:p>
          <a:p>
            <a:pPr marL="900113" lvl="1">
              <a:tabLst>
                <a:tab pos="957263" algn="l"/>
                <a:tab pos="1346200" algn="l"/>
              </a:tabLst>
            </a:pPr>
            <a:r>
              <a:rPr lang="en-US"/>
              <a:t> = # protons out of pulse/# protons in pulse</a:t>
            </a:r>
          </a:p>
        </p:txBody>
      </p:sp>
      <p:pic>
        <p:nvPicPr>
          <p:cNvPr id="23040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5613" y="4271963"/>
            <a:ext cx="4378325" cy="2139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230408" name="Text Box 7"/>
          <p:cNvSpPr txBox="1">
            <a:spLocks noChangeArrowheads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292" tIns="41148" rIns="82292" bIns="41148" anchor="ctr"/>
          <a:lstStyle/>
          <a:p>
            <a:pPr algn="ctr"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fld id="{6F9525D4-593C-4355-962B-6BCAD37BD8D9}" type="slidenum">
              <a:rPr lang="en-US">
                <a:solidFill>
                  <a:srgbClr val="43412C"/>
                </a:solidFill>
                <a:latin typeface="Arial" pitchFamily="34" charset="0"/>
                <a:ea typeface="ヒラギノ角ゴ ProN W3" charset="0"/>
                <a:cs typeface="Arial" pitchFamily="34" charset="0"/>
                <a:sym typeface="Arial" pitchFamily="34" charset="0"/>
              </a:rPr>
              <a:pPr algn="ctr">
                <a:tabLst>
                  <a:tab pos="250825" algn="l"/>
                  <a:tab pos="501650" algn="l"/>
                  <a:tab pos="754063" algn="l"/>
                  <a:tab pos="1004888" algn="l"/>
                  <a:tab pos="1244600" algn="l"/>
                  <a:tab pos="1497013" algn="l"/>
                  <a:tab pos="1747838" algn="l"/>
                  <a:tab pos="1998663" algn="l"/>
                  <a:tab pos="2251075" algn="l"/>
                  <a:tab pos="2501900" algn="l"/>
                  <a:tab pos="2754313" algn="l"/>
                  <a:tab pos="3005138" algn="l"/>
                </a:tabLst>
              </a:pPr>
              <a:t>45</a:t>
            </a:fld>
            <a:endParaRPr lang="en-US">
              <a:solidFill>
                <a:srgbClr val="43412C"/>
              </a:solidFill>
              <a:latin typeface="Arial" pitchFamily="34" charset="0"/>
              <a:ea typeface="ヒラギノ角ゴ ProN W3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41992" name="Rectangle 8"/>
          <p:cNvSpPr>
            <a:spLocks/>
          </p:cNvSpPr>
          <p:nvPr/>
        </p:nvSpPr>
        <p:spPr bwMode="auto">
          <a:xfrm>
            <a:off x="4868863" y="4937125"/>
            <a:ext cx="4103687" cy="81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 marL="512897" indent="-318596">
              <a:spcBef>
                <a:spcPts val="2430"/>
              </a:spcBef>
              <a:buSzPct val="125000"/>
              <a:buFont typeface="Arial" pitchFamily="-12" charset="0"/>
              <a:buChar char="•"/>
              <a:tabLst>
                <a:tab pos="958647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10</a:t>
            </a:r>
            <a:r>
              <a:rPr lang="en-US" sz="2500" baseline="320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-9</a:t>
            </a: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 based on simulation of prompt backgrounds</a:t>
            </a:r>
          </a:p>
        </p:txBody>
      </p:sp>
      <p:pic>
        <p:nvPicPr>
          <p:cNvPr id="230410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32288" y="1703388"/>
            <a:ext cx="422275" cy="4460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30411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50175" y="1714500"/>
            <a:ext cx="422275" cy="4460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230412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ea typeface="ヒラギノ角ゴ ProN W3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 txBox="1">
            <a:spLocks noGrp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82294" tIns="41148" rIns="82294" bIns="41148" anchor="ctr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43780919-59BA-45AA-9F87-489EAB3F66B5}" type="slidenum">
              <a:rPr lang="en-US" sz="1600">
                <a:solidFill>
                  <a:srgbClr val="43412C"/>
                </a:solidFill>
                <a:latin typeface="+mn-lt"/>
                <a:ea typeface="Arial" pitchFamily="-12" charset="0"/>
                <a:cs typeface="Arial" pitchFamily="-12" charset="0"/>
                <a:sym typeface="Arial" pitchFamily="-12" charset="0"/>
              </a:rPr>
              <a:pPr algn="ctr"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46</a:t>
            </a:fld>
            <a:endParaRPr lang="en-US" sz="1600" dirty="0">
              <a:solidFill>
                <a:srgbClr val="43412C"/>
              </a:solidFill>
              <a:latin typeface="+mn-lt"/>
              <a:ea typeface="Arial" pitchFamily="-12" charset="0"/>
              <a:cs typeface="Arial" pitchFamily="-12" charset="0"/>
              <a:sym typeface="Arial" pitchFamily="-12" charset="0"/>
            </a:endParaRPr>
          </a:p>
        </p:txBody>
      </p:sp>
      <p:pic>
        <p:nvPicPr>
          <p:cNvPr id="2324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3245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4950" y="22225"/>
            <a:ext cx="1311275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892175" y="-182563"/>
            <a:ext cx="7359650" cy="1393826"/>
          </a:xfrm>
        </p:spPr>
        <p:txBody>
          <a:bodyPr/>
          <a:lstStyle/>
          <a:p>
            <a:pPr>
              <a:spcBef>
                <a:spcPts val="180"/>
              </a:spcBef>
              <a:tabLst>
                <a:tab pos="857205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  <a:sym typeface="Arial" pitchFamily="-12" charset="0"/>
              </a:rPr>
              <a:t>Extinction Scheme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754063" y="571500"/>
            <a:ext cx="8058150" cy="6480175"/>
          </a:xfrm>
        </p:spPr>
        <p:txBody>
          <a:bodyPr/>
          <a:lstStyle/>
          <a:p>
            <a:pPr marL="512897" indent="-318605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1347244" algn="l"/>
                <a:tab pos="1347244" algn="l"/>
              </a:tabLst>
              <a:defRPr/>
            </a:pPr>
            <a:r>
              <a:rPr lang="en-US" dirty="0">
                <a:latin typeface="+mn-lt"/>
                <a:ea typeface="+mn-ea"/>
                <a:cs typeface="+mn-cs"/>
                <a:sym typeface="Arial" pitchFamily="-12" charset="0"/>
              </a:rPr>
              <a:t>Eliminate protons in beam in-between pulses:</a:t>
            </a:r>
          </a:p>
          <a:p>
            <a:pPr marL="512897" indent="-318605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1347244" algn="l"/>
                <a:tab pos="1347244" algn="l"/>
              </a:tabLst>
              <a:defRPr/>
            </a:pPr>
            <a:endParaRPr lang="en-US" dirty="0">
              <a:latin typeface="+mn-lt"/>
              <a:ea typeface="+mn-ea"/>
              <a:cs typeface="+mn-cs"/>
              <a:sym typeface="Arial" pitchFamily="-12" charset="0"/>
            </a:endParaRPr>
          </a:p>
          <a:p>
            <a:pPr marL="512897" indent="-318605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1347244" algn="l"/>
                <a:tab pos="1347244" algn="l"/>
              </a:tabLst>
              <a:defRPr/>
            </a:pPr>
            <a:endParaRPr lang="en-US" dirty="0">
              <a:latin typeface="+mn-lt"/>
              <a:ea typeface="+mn-ea"/>
              <a:cs typeface="+mn-cs"/>
              <a:sym typeface="Arial" pitchFamily="-12" charset="0"/>
            </a:endParaRPr>
          </a:p>
          <a:p>
            <a:pPr marL="512897" indent="-318605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1347244" algn="l"/>
                <a:tab pos="1347244" algn="l"/>
              </a:tabLst>
              <a:defRPr/>
            </a:pPr>
            <a:endParaRPr lang="en-US" dirty="0">
              <a:latin typeface="+mn-lt"/>
              <a:ea typeface="+mn-ea"/>
              <a:cs typeface="+mn-cs"/>
              <a:sym typeface="Arial" pitchFamily="-12" charset="0"/>
            </a:endParaRPr>
          </a:p>
          <a:p>
            <a:pPr marL="512897" indent="-318605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1347244" algn="l"/>
                <a:tab pos="1347244" algn="l"/>
              </a:tabLst>
              <a:defRPr/>
            </a:pPr>
            <a:endParaRPr lang="en-US" dirty="0">
              <a:latin typeface="+mn-lt"/>
              <a:ea typeface="+mn-ea"/>
              <a:cs typeface="+mn-cs"/>
              <a:sym typeface="Arial" pitchFamily="-12" charset="0"/>
            </a:endParaRPr>
          </a:p>
          <a:p>
            <a:pPr marL="512897" indent="-318605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1347244" algn="l"/>
                <a:tab pos="1347244" algn="l"/>
              </a:tabLst>
              <a:defRPr/>
            </a:pPr>
            <a:r>
              <a:rPr lang="en-US" sz="2000" dirty="0">
                <a:latin typeface="+mn-lt"/>
                <a:ea typeface="+mn-ea"/>
                <a:cs typeface="+mn-cs"/>
                <a:sym typeface="Arial" pitchFamily="-12" charset="0"/>
              </a:rPr>
              <a:t>“Switch” dipole timing to switch signal and background:  accept only out-of-time protons for direct </a:t>
            </a:r>
            <a:r>
              <a:rPr lang="en-US" sz="2000" dirty="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measurement</a:t>
            </a:r>
            <a:r>
              <a:rPr lang="en-US" sz="2000" dirty="0">
                <a:latin typeface="+mn-lt"/>
                <a:ea typeface="+mn-ea"/>
                <a:cs typeface="+mn-cs"/>
                <a:sym typeface="Arial" pitchFamily="-12" charset="0"/>
              </a:rPr>
              <a:t> of extinction</a:t>
            </a:r>
          </a:p>
          <a:p>
            <a:pPr marL="512897" indent="-318605">
              <a:spcBef>
                <a:spcPts val="144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1347244" algn="l"/>
                <a:tab pos="1347244" algn="l"/>
              </a:tabLst>
              <a:defRPr/>
            </a:pPr>
            <a:r>
              <a:rPr lang="en-US" sz="2000" dirty="0">
                <a:latin typeface="+mn-lt"/>
                <a:ea typeface="+mn-ea"/>
                <a:cs typeface="+mn-cs"/>
                <a:sym typeface="Arial" pitchFamily="-12" charset="0"/>
              </a:rPr>
              <a:t>Continuous Extinction monitoring techniques under study</a:t>
            </a:r>
          </a:p>
          <a:p>
            <a:pPr marL="901497" lvl="1" indent="-318605">
              <a:spcBef>
                <a:spcPts val="144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958647" algn="l"/>
                <a:tab pos="1347244" algn="l"/>
                <a:tab pos="1347244" algn="l"/>
              </a:tabLst>
              <a:defRPr/>
            </a:pPr>
            <a:r>
              <a:rPr lang="en-US" sz="2000" dirty="0">
                <a:latin typeface="+mn-lt"/>
                <a:ea typeface="+mn-ea"/>
                <a:cs typeface="+mn-cs"/>
                <a:sym typeface="Arial" pitchFamily="-12" charset="0"/>
              </a:rPr>
              <a:t>Cerenkov light with gated PMT for beam flash</a:t>
            </a:r>
          </a:p>
        </p:txBody>
      </p:sp>
      <p:sp>
        <p:nvSpPr>
          <p:cNvPr id="232455" name="Text Box 6"/>
          <p:cNvSpPr txBox="1">
            <a:spLocks noChangeArrowheads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292" tIns="41148" rIns="82292" bIns="41148" anchor="ctr"/>
          <a:lstStyle/>
          <a:p>
            <a:pPr algn="ctr"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fld id="{47FED1D8-90D1-4ADF-A762-EF6A288A4E7C}" type="slidenum">
              <a:rPr lang="en-US">
                <a:solidFill>
                  <a:srgbClr val="43412C"/>
                </a:solidFill>
                <a:latin typeface="Arial" pitchFamily="34" charset="0"/>
                <a:ea typeface="ヒラギノ角ゴ ProN W3" charset="0"/>
                <a:cs typeface="Arial" pitchFamily="34" charset="0"/>
                <a:sym typeface="Arial" pitchFamily="34" charset="0"/>
              </a:rPr>
              <a:pPr algn="ctr">
                <a:tabLst>
                  <a:tab pos="250825" algn="l"/>
                  <a:tab pos="501650" algn="l"/>
                  <a:tab pos="754063" algn="l"/>
                  <a:tab pos="1004888" algn="l"/>
                  <a:tab pos="1244600" algn="l"/>
                  <a:tab pos="1497013" algn="l"/>
                  <a:tab pos="1747838" algn="l"/>
                  <a:tab pos="1998663" algn="l"/>
                  <a:tab pos="2251075" algn="l"/>
                  <a:tab pos="2501900" algn="l"/>
                  <a:tab pos="2754313" algn="l"/>
                  <a:tab pos="3005138" algn="l"/>
                </a:tabLst>
              </a:pPr>
              <a:t>46</a:t>
            </a:fld>
            <a:endParaRPr lang="en-US">
              <a:solidFill>
                <a:srgbClr val="43412C"/>
              </a:solidFill>
              <a:latin typeface="Arial" pitchFamily="34" charset="0"/>
              <a:ea typeface="ヒラギノ角ゴ ProN W3" charset="0"/>
              <a:cs typeface="Arial" pitchFamily="34" charset="0"/>
              <a:sym typeface="Arial" pitchFamily="34" charset="0"/>
            </a:endParaRPr>
          </a:p>
        </p:txBody>
      </p:sp>
      <p:pic>
        <p:nvPicPr>
          <p:cNvPr id="232456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93825" y="1851025"/>
            <a:ext cx="5043488" cy="241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" name="Rectangle 8"/>
          <p:cNvSpPr>
            <a:spLocks/>
          </p:cNvSpPr>
          <p:nvPr/>
        </p:nvSpPr>
        <p:spPr bwMode="auto">
          <a:xfrm>
            <a:off x="6446838" y="2651125"/>
            <a:ext cx="2605087" cy="81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43412C"/>
                </a:solidFill>
                <a:latin typeface="Arial" pitchFamily="-12" charset="0"/>
                <a:ea typeface="Arial" pitchFamily="-12" charset="0"/>
                <a:cs typeface="Arial" pitchFamily="-12" charset="0"/>
                <a:sym typeface="Arial" pitchFamily="-12" charset="0"/>
              </a:rPr>
              <a:t>CDR under development</a:t>
            </a:r>
          </a:p>
        </p:txBody>
      </p:sp>
      <p:sp>
        <p:nvSpPr>
          <p:cNvPr id="43017" name="Rectangle 9"/>
          <p:cNvSpPr>
            <a:spLocks/>
          </p:cNvSpPr>
          <p:nvPr/>
        </p:nvSpPr>
        <p:spPr bwMode="auto">
          <a:xfrm>
            <a:off x="788988" y="731838"/>
            <a:ext cx="7029450" cy="479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r>
              <a:rPr lang="en-US" sz="2500" dirty="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achieving 10</a:t>
            </a:r>
            <a:r>
              <a:rPr lang="en-US" sz="2500" baseline="32000" dirty="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-9</a:t>
            </a:r>
            <a:r>
              <a:rPr lang="en-US" sz="2500" dirty="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 is hard; normally get 10</a:t>
            </a:r>
            <a:r>
              <a:rPr lang="en-US" sz="2500" baseline="32000" dirty="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-2</a:t>
            </a:r>
            <a:r>
              <a:rPr lang="en-US" sz="2500" i="1" dirty="0">
                <a:solidFill>
                  <a:srgbClr val="FF0000"/>
                </a:solidFill>
                <a:latin typeface="Hoefler Text" pitchFamily="-12" charset="0"/>
                <a:ea typeface="Hoefler Text" pitchFamily="-12" charset="0"/>
                <a:cs typeface="Hoefler Text" pitchFamily="-12" charset="0"/>
                <a:sym typeface="Hoefler Text" pitchFamily="-12" charset="0"/>
              </a:rPr>
              <a:t> – </a:t>
            </a:r>
            <a:r>
              <a:rPr lang="en-US" sz="2500" dirty="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10</a:t>
            </a:r>
            <a:r>
              <a:rPr lang="en-US" sz="2500" baseline="32000" dirty="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-3</a:t>
            </a:r>
          </a:p>
        </p:txBody>
      </p:sp>
      <p:sp>
        <p:nvSpPr>
          <p:cNvPr id="232459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ea typeface="ヒラギノ角ゴ ProN W3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 txBox="1">
            <a:spLocks noGrp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82294" tIns="41148" rIns="82294" bIns="41148" anchor="ctr"/>
          <a:lstStyle/>
          <a:p>
            <a:pPr algn="ctr"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EEB995E8-72D4-4294-8023-D22933732C35}" type="slidenum">
              <a:rPr lang="en-US" sz="1600">
                <a:solidFill>
                  <a:srgbClr val="43412C"/>
                </a:solidFill>
                <a:latin typeface="+mn-lt"/>
                <a:ea typeface="Arial" pitchFamily="-12" charset="0"/>
                <a:cs typeface="Arial" pitchFamily="-12" charset="0"/>
                <a:sym typeface="Arial" pitchFamily="-12" charset="0"/>
              </a:rPr>
              <a:pPr algn="ctr"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47</a:t>
            </a:fld>
            <a:endParaRPr lang="en-US" sz="1600" dirty="0">
              <a:solidFill>
                <a:srgbClr val="43412C"/>
              </a:solidFill>
              <a:latin typeface="+mn-lt"/>
              <a:ea typeface="Arial" pitchFamily="-12" charset="0"/>
              <a:cs typeface="Arial" pitchFamily="-12" charset="0"/>
              <a:sym typeface="Arial" pitchFamily="-12" charset="0"/>
            </a:endParaRPr>
          </a:p>
        </p:txBody>
      </p:sp>
      <p:pic>
        <p:nvPicPr>
          <p:cNvPr id="23449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3450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4950" y="22225"/>
            <a:ext cx="1311275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64516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spcBef>
                <a:spcPts val="180"/>
              </a:spcBef>
              <a:tabLst>
                <a:tab pos="857205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  <a:sym typeface="Arial" pitchFamily="-12" charset="0"/>
              </a:rPr>
              <a:t>Project X Timing</a:t>
            </a:r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674688" y="1165225"/>
            <a:ext cx="7361237" cy="4903788"/>
          </a:xfrm>
        </p:spPr>
        <p:txBody>
          <a:bodyPr/>
          <a:lstStyle/>
          <a:p>
            <a:pPr marL="318596" indent="-170014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1347244" algn="l"/>
                <a:tab pos="958647" algn="l"/>
                <a:tab pos="958647" algn="l"/>
                <a:tab pos="958647" algn="l"/>
              </a:tabLst>
              <a:defRPr/>
            </a:pPr>
            <a:r>
              <a:rPr lang="en-US" dirty="0">
                <a:latin typeface="+mn-lt"/>
                <a:ea typeface="+mn-ea"/>
                <a:cs typeface="+mn-cs"/>
                <a:sym typeface="Arial" pitchFamily="-12" charset="0"/>
              </a:rPr>
              <a:t>Must run and analyze Mu2e Phase I</a:t>
            </a:r>
          </a:p>
          <a:p>
            <a:pPr marL="318596" indent="-170014">
              <a:spcBef>
                <a:spcPts val="2430"/>
              </a:spcBef>
              <a:buClr>
                <a:srgbClr val="4C4C4C"/>
              </a:buClr>
              <a:buFont typeface="Arial" pitchFamily="-12" charset="0"/>
              <a:buChar char="•"/>
              <a:tabLst>
                <a:tab pos="958647" algn="l"/>
                <a:tab pos="958647" algn="l"/>
                <a:tab pos="1347244" algn="l"/>
                <a:tab pos="958647" algn="l"/>
                <a:tab pos="958647" algn="l"/>
                <a:tab pos="958647" algn="l"/>
              </a:tabLst>
              <a:defRPr/>
            </a:pPr>
            <a:r>
              <a:rPr lang="en-US" dirty="0">
                <a:solidFill>
                  <a:srgbClr val="4C4C4C"/>
                </a:solidFill>
                <a:latin typeface="+mn-lt"/>
                <a:ea typeface="+mn-ea"/>
                <a:cs typeface="+mn-cs"/>
                <a:sym typeface="Arial" pitchFamily="-12" charset="0"/>
              </a:rPr>
              <a:t>We will continue to refine our existing design and look for new ideas</a:t>
            </a:r>
          </a:p>
          <a:p>
            <a:pPr marL="901497" lvl="1" indent="-318605">
              <a:spcBef>
                <a:spcPts val="2430"/>
              </a:spcBef>
              <a:buClr>
                <a:srgbClr val="4C4C4C"/>
              </a:buClr>
              <a:buFont typeface="Arial" pitchFamily="-12" charset="0"/>
              <a:buChar char="•"/>
              <a:tabLst>
                <a:tab pos="958647" algn="l"/>
                <a:tab pos="958647" algn="l"/>
                <a:tab pos="1347244" algn="l"/>
                <a:tab pos="958647" algn="l"/>
                <a:tab pos="958647" algn="l"/>
                <a:tab pos="958647" algn="l"/>
              </a:tabLst>
              <a:defRPr/>
            </a:pPr>
            <a:r>
              <a:rPr lang="en-US" dirty="0">
                <a:solidFill>
                  <a:srgbClr val="4C4C4C"/>
                </a:solidFill>
                <a:latin typeface="+mn-lt"/>
                <a:ea typeface="+mn-ea"/>
                <a:cs typeface="+mn-cs"/>
                <a:sym typeface="Arial" pitchFamily="-12" charset="0"/>
              </a:rPr>
              <a:t>solenoid?  tracking?  time structure?</a:t>
            </a:r>
          </a:p>
          <a:p>
            <a:pPr marL="318596" indent="-170014">
              <a:spcBef>
                <a:spcPts val="2430"/>
              </a:spcBef>
              <a:buFont typeface="Arial" pitchFamily="-12" charset="0"/>
              <a:buChar char="•"/>
              <a:tabLst>
                <a:tab pos="958647" algn="l"/>
                <a:tab pos="958647" algn="l"/>
                <a:tab pos="1347244" algn="l"/>
                <a:tab pos="958647" algn="l"/>
                <a:tab pos="958647" algn="l"/>
                <a:tab pos="958647" algn="l"/>
              </a:tabLst>
              <a:defRPr/>
            </a:pPr>
            <a:r>
              <a:rPr lang="en-US" dirty="0">
                <a:latin typeface="+mn-lt"/>
                <a:ea typeface="+mn-ea"/>
                <a:cs typeface="+mn-cs"/>
                <a:sym typeface="Arial" pitchFamily="-12" charset="0"/>
              </a:rPr>
              <a:t>Finish analysis Phase I around 2020 </a:t>
            </a:r>
            <a:r>
              <a:rPr lang="en-US" dirty="0">
                <a:latin typeface="Arial Bold" charset="0"/>
                <a:ea typeface="Arial Bold" charset="0"/>
                <a:cs typeface="Arial Bold" charset="0"/>
                <a:sym typeface="Arial Bold" charset="0"/>
              </a:rPr>
              <a:t>then</a:t>
            </a:r>
            <a:endParaRPr lang="en-US" dirty="0">
              <a:latin typeface="Arial Bold" charset="0"/>
              <a:ea typeface="ヒラギノ角ゴ ProN W6" charset="-128"/>
              <a:cs typeface="ヒラギノ角ゴ ProN W6" charset="-128"/>
              <a:sym typeface="Arial Bold" charset="0"/>
            </a:endParaRPr>
          </a:p>
          <a:p>
            <a:pPr marL="318596" indent="-170014">
              <a:spcBef>
                <a:spcPts val="2430"/>
              </a:spcBef>
              <a:buClr>
                <a:srgbClr val="000000"/>
              </a:buClr>
              <a:buFont typeface="Arial" pitchFamily="-12" charset="0"/>
              <a:buChar char="•"/>
              <a:tabLst>
                <a:tab pos="958647" algn="l"/>
                <a:tab pos="958647" algn="l"/>
                <a:tab pos="1347244" algn="l"/>
                <a:tab pos="958647" algn="l"/>
                <a:tab pos="958647" algn="l"/>
                <a:tab pos="958647" algn="l"/>
              </a:tabLst>
              <a:defRPr/>
            </a:pPr>
            <a:r>
              <a:rPr lang="en-US" dirty="0">
                <a:solidFill>
                  <a:srgbClr val="FF0000"/>
                </a:solidFill>
                <a:latin typeface="Arial Bold Italic" charset="0"/>
                <a:ea typeface="Arial Bold Italic" charset="0"/>
                <a:cs typeface="Arial Bold Italic" charset="0"/>
                <a:sym typeface="Arial Bold Italic" charset="0"/>
              </a:rPr>
              <a:t>Project X</a:t>
            </a:r>
            <a:r>
              <a:rPr lang="en-US" dirty="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makes a </a:t>
            </a:r>
            <a:r>
              <a:rPr lang="en-US" dirty="0">
                <a:solidFill>
                  <a:srgbClr val="FF0000"/>
                </a:solidFill>
                <a:latin typeface="Arial Bold Italic" charset="0"/>
                <a:ea typeface="Arial Bold Italic" charset="0"/>
                <a:cs typeface="Arial Bold Italic" charset="0"/>
                <a:sym typeface="Arial Bold Italic" charset="0"/>
              </a:rPr>
              <a:t>program</a:t>
            </a:r>
            <a:r>
              <a:rPr lang="en-US" dirty="0">
                <a:solidFill>
                  <a:srgbClr val="000000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 </a:t>
            </a:r>
            <a:r>
              <a:rPr lang="en-US" dirty="0">
                <a:solidFill>
                  <a:srgbClr val="4C4C4C"/>
                </a:solidFill>
                <a:latin typeface="Arial Italic" charset="0"/>
                <a:ea typeface="Arial Italic" charset="0"/>
                <a:cs typeface="Arial Italic" charset="0"/>
                <a:sym typeface="Arial Italic" charset="0"/>
              </a:rPr>
              <a:t>possible, improving as we learn</a:t>
            </a:r>
            <a:endParaRPr lang="en-US" dirty="0">
              <a:solidFill>
                <a:srgbClr val="4C4C4C"/>
              </a:solidFill>
              <a:latin typeface="Arial Italic" charset="0"/>
              <a:ea typeface="+mn-ea"/>
              <a:cs typeface="+mn-cs"/>
              <a:sym typeface="Arial Italic" charset="0"/>
            </a:endParaRPr>
          </a:p>
        </p:txBody>
      </p:sp>
      <p:sp>
        <p:nvSpPr>
          <p:cNvPr id="234503" name="Text Box 6"/>
          <p:cNvSpPr txBox="1">
            <a:spLocks noChangeArrowheads="1"/>
          </p:cNvSpPr>
          <p:nvPr/>
        </p:nvSpPr>
        <p:spPr bwMode="auto">
          <a:xfrm>
            <a:off x="4410075" y="6480175"/>
            <a:ext cx="31115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292" tIns="41148" rIns="82292" bIns="41148" anchor="ctr"/>
          <a:lstStyle/>
          <a:p>
            <a:pPr algn="ctr">
              <a:tabLst>
                <a:tab pos="250825" algn="l"/>
                <a:tab pos="501650" algn="l"/>
                <a:tab pos="754063" algn="l"/>
                <a:tab pos="1004888" algn="l"/>
                <a:tab pos="1244600" algn="l"/>
                <a:tab pos="1497013" algn="l"/>
                <a:tab pos="1747838" algn="l"/>
                <a:tab pos="1998663" algn="l"/>
                <a:tab pos="2251075" algn="l"/>
                <a:tab pos="2501900" algn="l"/>
                <a:tab pos="2754313" algn="l"/>
                <a:tab pos="3005138" algn="l"/>
              </a:tabLst>
            </a:pPr>
            <a:fld id="{15EF88D5-4CB0-49DB-834A-4435F47EB5BB}" type="slidenum">
              <a:rPr lang="en-US">
                <a:solidFill>
                  <a:srgbClr val="43412C"/>
                </a:solidFill>
                <a:latin typeface="Arial" pitchFamily="34" charset="0"/>
                <a:ea typeface="ヒラギノ角ゴ ProN W3" charset="0"/>
                <a:cs typeface="Arial" pitchFamily="34" charset="0"/>
                <a:sym typeface="Arial" pitchFamily="34" charset="0"/>
              </a:rPr>
              <a:pPr algn="ctr">
                <a:tabLst>
                  <a:tab pos="250825" algn="l"/>
                  <a:tab pos="501650" algn="l"/>
                  <a:tab pos="754063" algn="l"/>
                  <a:tab pos="1004888" algn="l"/>
                  <a:tab pos="1244600" algn="l"/>
                  <a:tab pos="1497013" algn="l"/>
                  <a:tab pos="1747838" algn="l"/>
                  <a:tab pos="1998663" algn="l"/>
                  <a:tab pos="2251075" algn="l"/>
                  <a:tab pos="2501900" algn="l"/>
                  <a:tab pos="2754313" algn="l"/>
                  <a:tab pos="3005138" algn="l"/>
                </a:tabLst>
              </a:pPr>
              <a:t>47</a:t>
            </a:fld>
            <a:endParaRPr lang="en-US">
              <a:solidFill>
                <a:srgbClr val="43412C"/>
              </a:solidFill>
              <a:latin typeface="Arial" pitchFamily="34" charset="0"/>
              <a:ea typeface="ヒラギノ角ゴ ProN W3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234504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ea typeface="ヒラギノ角ゴ ProN W3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November 17, 2007</a:t>
            </a:r>
            <a:endParaRPr lang="en-US" altLang="en-US" smtClean="0"/>
          </a:p>
        </p:txBody>
      </p:sp>
      <p:sp>
        <p:nvSpPr>
          <p:cNvPr id="6349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5F091D2-A653-46AD-B350-DEB914B75E66}" type="slidenum">
              <a:rPr lang="en-US" altLang="en-US" smtClean="0"/>
              <a:pPr/>
              <a:t>48</a:t>
            </a:fld>
            <a:endParaRPr lang="en-US" altLang="en-US" smtClean="0"/>
          </a:p>
        </p:txBody>
      </p:sp>
      <p:sp>
        <p:nvSpPr>
          <p:cNvPr id="6349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Chuck Ankenbrandt	Fermilab</a:t>
            </a:r>
          </a:p>
        </p:txBody>
      </p:sp>
      <p:sp>
        <p:nvSpPr>
          <p:cNvPr id="6349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6705600" cy="685800"/>
          </a:xfrm>
        </p:spPr>
        <p:txBody>
          <a:bodyPr/>
          <a:lstStyle/>
          <a:p>
            <a:r>
              <a:rPr lang="en-US" b="1" smtClean="0"/>
              <a:t>Advantages of Wedge@edge</a:t>
            </a:r>
          </a:p>
        </p:txBody>
      </p:sp>
      <p:sp>
        <p:nvSpPr>
          <p:cNvPr id="634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8001000" cy="5181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 smtClean="0"/>
              <a:t>Hard momentum cutoff at ~ 150 MeV/c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Eliminates wrong-sign particles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Full width of target magnet is used: magnetic field volume is not wasted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Particles heavier than muons stop in degrader, not in stopping target;</a:t>
            </a: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r>
              <a:rPr lang="en-US" sz="1600" smtClean="0"/>
              <a:t>           thus much better hadron background rejection than in MECO design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Electrons get eaten by high-Z wedge, thus probably not a problem.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Better background suppression means might live with higher intensity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Little dispersion in muon arrival times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May have better mu/proton ratio: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	Uses pions at peak of momentum distribution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	Uses pions produced near zero degrees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May be less expensive than MECO (maybe even fly under P5 radar?)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Probably can operate with shorter deadtime after proton arrival</a:t>
            </a: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r>
              <a:rPr lang="en-US" sz="1600" smtClean="0"/>
              <a:t>		=&gt;More usable muons per proton</a:t>
            </a: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r>
              <a:rPr lang="en-US" sz="1600" smtClean="0"/>
              <a:t>		=&gt;Could use titanium or other material having Z greater than Aluminum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Proton beam points away from experiment and is easily dumped.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Produces polarized stopping muon beam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Polarization can be varied by changing the thickness of the degrader</a:t>
            </a: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endParaRPr lang="en-US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1"/>
          <p:cNvSpPr>
            <a:spLocks noGrp="1"/>
          </p:cNvSpPr>
          <p:nvPr>
            <p:ph type="ftr" sz="quarter" idx="4294967295"/>
          </p:nvPr>
        </p:nvSpPr>
        <p:spPr bwMode="auto">
          <a:xfrm>
            <a:off x="4410075" y="6480175"/>
            <a:ext cx="311150" cy="298450"/>
          </a:xfrm>
          <a:prstGeom prst="rect">
            <a:avLst/>
          </a:prstGeom>
          <a:ln w="12700"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75000"/>
              </a:schemeClr>
            </a:outerShdw>
          </a:effectLst>
        </p:spPr>
        <p:txBody>
          <a:bodyPr wrap="none" lIns="82295" tIns="41148" rIns="82295" bIns="41148" anchor="ctr"/>
          <a:lstStyle/>
          <a:p>
            <a:pPr algn="ctr">
              <a:tabLst>
                <a:tab pos="251457" algn="l"/>
                <a:tab pos="502915" algn="l"/>
                <a:tab pos="754373" algn="l"/>
                <a:tab pos="1005830" algn="l"/>
                <a:tab pos="1245857" algn="l"/>
                <a:tab pos="1497315" algn="l"/>
                <a:tab pos="1748773" algn="l"/>
                <a:tab pos="2000230" algn="l"/>
                <a:tab pos="2251688" algn="l"/>
                <a:tab pos="2503145" algn="l"/>
                <a:tab pos="2754602" algn="l"/>
                <a:tab pos="3006060" algn="l"/>
              </a:tabLst>
              <a:defRPr/>
            </a:pPr>
            <a:r>
              <a:rPr lang="en-US" sz="1600">
                <a:latin typeface="+mj-lt"/>
                <a:ea typeface="Arial" pitchFamily="-12" charset="0"/>
                <a:cs typeface="Arial" pitchFamily="-12" charset="0"/>
                <a:sym typeface="Arial" pitchFamily="-12" charset="0"/>
              </a:rPr>
              <a:t> </a:t>
            </a:r>
            <a:r>
              <a:rPr lang="en-US" sz="1600">
                <a:latin typeface="Comic Sans MS" pitchFamily="66" charset="0"/>
                <a:ea typeface="Arial" pitchFamily="-12" charset="0"/>
                <a:cs typeface="Arial" pitchFamily="-12" charset="0"/>
                <a:sym typeface="Arial" pitchFamily="-12" charset="0"/>
              </a:rPr>
              <a:t>PAC Meeting - Nov. 3 2008</a:t>
            </a:r>
          </a:p>
        </p:txBody>
      </p:sp>
      <p:sp>
        <p:nvSpPr>
          <p:cNvPr id="2969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696200" y="6477000"/>
            <a:ext cx="838200" cy="381000"/>
          </a:xfrm>
        </p:spPr>
        <p:txBody>
          <a:bodyPr/>
          <a:lstStyle/>
          <a:p>
            <a:pPr>
              <a:defRPr/>
            </a:pPr>
            <a:fld id="{02732C71-DA70-4789-9AA6-87D4239AFE32}" type="slidenum">
              <a:rPr lang="en-US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n-US" smtClean="0">
              <a:solidFill>
                <a:schemeClr val="tx1"/>
              </a:solidFill>
            </a:endParaRPr>
          </a:p>
        </p:txBody>
      </p:sp>
      <p:pic>
        <p:nvPicPr>
          <p:cNvPr id="27652" name="Picture 31" descr="Mu2e_Beamline_Perspectiv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-76200"/>
            <a:ext cx="9140825" cy="609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 Box 4"/>
          <p:cNvSpPr txBox="1">
            <a:spLocks noChangeArrowheads="1"/>
          </p:cNvSpPr>
          <p:nvPr/>
        </p:nvSpPr>
        <p:spPr bwMode="auto">
          <a:xfrm>
            <a:off x="1295400" y="4648200"/>
            <a:ext cx="13319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  <a:latin typeface="Calibri" pitchFamily="34" charset="0"/>
              </a:rPr>
              <a:t>Production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Calibri" pitchFamily="34" charset="0"/>
              </a:rPr>
              <a:t>Solenoid</a:t>
            </a:r>
          </a:p>
        </p:txBody>
      </p:sp>
      <p:sp>
        <p:nvSpPr>
          <p:cNvPr id="27654" name="Text Box 5"/>
          <p:cNvSpPr txBox="1">
            <a:spLocks noChangeArrowheads="1"/>
          </p:cNvSpPr>
          <p:nvPr/>
        </p:nvSpPr>
        <p:spPr bwMode="auto">
          <a:xfrm>
            <a:off x="2590800" y="4191000"/>
            <a:ext cx="2209800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  <a:latin typeface="Calibri" pitchFamily="34" charset="0"/>
              </a:rPr>
              <a:t>Transport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Calibri" pitchFamily="34" charset="0"/>
              </a:rPr>
              <a:t>Solenoid</a:t>
            </a:r>
          </a:p>
          <a:p>
            <a:pPr algn="ctr">
              <a:buFont typeface="Arial" pitchFamily="34" charset="0"/>
              <a:buChar char="•"/>
            </a:pPr>
            <a:r>
              <a:rPr lang="en-US" sz="1800">
                <a:solidFill>
                  <a:srgbClr val="000000"/>
                </a:solidFill>
                <a:latin typeface="Calibri" pitchFamily="34" charset="0"/>
              </a:rPr>
              <a:t>Selects low momentum </a:t>
            </a:r>
            <a:r>
              <a:rPr lang="en-US" sz="1800">
                <a:solidFill>
                  <a:srgbClr val="000000"/>
                </a:solidFill>
                <a:latin typeface="Symbol" pitchFamily="18" charset="2"/>
              </a:rPr>
              <a:t>m</a:t>
            </a:r>
            <a:r>
              <a:rPr lang="en-US" sz="1800" baseline="30000">
                <a:solidFill>
                  <a:srgbClr val="000000"/>
                </a:solidFill>
                <a:latin typeface="Symbol" pitchFamily="18" charset="2"/>
              </a:rPr>
              <a:t>-</a:t>
            </a:r>
          </a:p>
          <a:p>
            <a:pPr algn="ctr">
              <a:buFont typeface="Arial" pitchFamily="34" charset="0"/>
              <a:buChar char="•"/>
            </a:pPr>
            <a:r>
              <a:rPr lang="en-US" sz="1800">
                <a:solidFill>
                  <a:srgbClr val="000000"/>
                </a:solidFill>
                <a:latin typeface="Calibri" pitchFamily="34" charset="0"/>
              </a:rPr>
              <a:t>Avoids straight line from production target to detectors</a:t>
            </a:r>
          </a:p>
        </p:txBody>
      </p:sp>
      <p:sp>
        <p:nvSpPr>
          <p:cNvPr id="27655" name="Text Box 6"/>
          <p:cNvSpPr txBox="1">
            <a:spLocks noChangeArrowheads="1"/>
          </p:cNvSpPr>
          <p:nvPr/>
        </p:nvSpPr>
        <p:spPr bwMode="auto">
          <a:xfrm>
            <a:off x="6172200" y="3886200"/>
            <a:ext cx="1098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  <a:latin typeface="Calibri" pitchFamily="34" charset="0"/>
              </a:rPr>
              <a:t>Detector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Calibri" pitchFamily="34" charset="0"/>
              </a:rPr>
              <a:t>Solenoid</a:t>
            </a:r>
          </a:p>
        </p:txBody>
      </p:sp>
      <p:sp>
        <p:nvSpPr>
          <p:cNvPr id="27656" name="Text Box 7"/>
          <p:cNvSpPr txBox="1">
            <a:spLocks noChangeArrowheads="1"/>
          </p:cNvSpPr>
          <p:nvPr/>
        </p:nvSpPr>
        <p:spPr bwMode="auto">
          <a:xfrm>
            <a:off x="533400" y="2590800"/>
            <a:ext cx="84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FF0000"/>
                </a:solidFill>
                <a:latin typeface="Calibri" pitchFamily="34" charset="0"/>
              </a:rPr>
              <a:t>Proton</a:t>
            </a:r>
          </a:p>
          <a:p>
            <a:pPr algn="ctr"/>
            <a:r>
              <a:rPr lang="en-US" sz="1800">
                <a:solidFill>
                  <a:srgbClr val="FF0000"/>
                </a:solidFill>
                <a:latin typeface="Calibri" pitchFamily="34" charset="0"/>
              </a:rPr>
              <a:t>Target</a:t>
            </a:r>
          </a:p>
        </p:txBody>
      </p:sp>
      <p:sp>
        <p:nvSpPr>
          <p:cNvPr id="27657" name="Line 8"/>
          <p:cNvSpPr>
            <a:spLocks noChangeShapeType="1"/>
          </p:cNvSpPr>
          <p:nvPr/>
        </p:nvSpPr>
        <p:spPr bwMode="auto">
          <a:xfrm>
            <a:off x="1082675" y="3200400"/>
            <a:ext cx="517525" cy="8985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8" name="Text Box 9"/>
          <p:cNvSpPr txBox="1">
            <a:spLocks noChangeArrowheads="1"/>
          </p:cNvSpPr>
          <p:nvPr/>
        </p:nvSpPr>
        <p:spPr bwMode="auto">
          <a:xfrm>
            <a:off x="1371600" y="2514600"/>
            <a:ext cx="1096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CC9900"/>
                </a:solidFill>
                <a:latin typeface="Calibri" pitchFamily="34" charset="0"/>
              </a:rPr>
              <a:t>Target</a:t>
            </a:r>
          </a:p>
          <a:p>
            <a:pPr algn="ctr"/>
            <a:r>
              <a:rPr lang="en-US" sz="1800">
                <a:solidFill>
                  <a:srgbClr val="CC9900"/>
                </a:solidFill>
                <a:latin typeface="Calibri" pitchFamily="34" charset="0"/>
              </a:rPr>
              <a:t>Shielding</a:t>
            </a:r>
          </a:p>
        </p:txBody>
      </p:sp>
      <p:sp>
        <p:nvSpPr>
          <p:cNvPr id="27659" name="Line 10"/>
          <p:cNvSpPr>
            <a:spLocks noChangeShapeType="1"/>
          </p:cNvSpPr>
          <p:nvPr/>
        </p:nvSpPr>
        <p:spPr bwMode="auto">
          <a:xfrm flipH="1">
            <a:off x="1752600" y="3124200"/>
            <a:ext cx="228600" cy="762000"/>
          </a:xfrm>
          <a:prstGeom prst="line">
            <a:avLst/>
          </a:prstGeom>
          <a:noFill/>
          <a:ln w="1905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0" name="Text Box 11"/>
          <p:cNvSpPr txBox="1">
            <a:spLocks noChangeArrowheads="1"/>
          </p:cNvSpPr>
          <p:nvPr/>
        </p:nvSpPr>
        <p:spPr bwMode="auto">
          <a:xfrm>
            <a:off x="3810000" y="2438400"/>
            <a:ext cx="1377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CC9900"/>
                </a:solidFill>
                <a:latin typeface="Calibri" pitchFamily="34" charset="0"/>
              </a:rPr>
              <a:t>Muon Beam</a:t>
            </a:r>
          </a:p>
          <a:p>
            <a:pPr algn="ctr"/>
            <a:r>
              <a:rPr lang="en-US" sz="1800">
                <a:solidFill>
                  <a:srgbClr val="CC9900"/>
                </a:solidFill>
                <a:latin typeface="Calibri" pitchFamily="34" charset="0"/>
              </a:rPr>
              <a:t>Collimators</a:t>
            </a:r>
          </a:p>
        </p:txBody>
      </p:sp>
      <p:sp>
        <p:nvSpPr>
          <p:cNvPr id="27661" name="Line 12"/>
          <p:cNvSpPr>
            <a:spLocks noChangeShapeType="1"/>
          </p:cNvSpPr>
          <p:nvPr/>
        </p:nvSpPr>
        <p:spPr bwMode="auto">
          <a:xfrm flipH="1">
            <a:off x="3962400" y="3048000"/>
            <a:ext cx="457200" cy="685800"/>
          </a:xfrm>
          <a:prstGeom prst="line">
            <a:avLst/>
          </a:prstGeom>
          <a:noFill/>
          <a:ln w="1905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2" name="Line 13"/>
          <p:cNvSpPr>
            <a:spLocks noChangeShapeType="1"/>
          </p:cNvSpPr>
          <p:nvPr/>
        </p:nvSpPr>
        <p:spPr bwMode="auto">
          <a:xfrm flipH="1">
            <a:off x="2514600" y="3048000"/>
            <a:ext cx="1905000" cy="762000"/>
          </a:xfrm>
          <a:prstGeom prst="line">
            <a:avLst/>
          </a:prstGeom>
          <a:noFill/>
          <a:ln w="1905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3" name="Line 14"/>
          <p:cNvSpPr>
            <a:spLocks noChangeShapeType="1"/>
          </p:cNvSpPr>
          <p:nvPr/>
        </p:nvSpPr>
        <p:spPr bwMode="auto">
          <a:xfrm>
            <a:off x="4419600" y="3048000"/>
            <a:ext cx="990600" cy="533400"/>
          </a:xfrm>
          <a:prstGeom prst="line">
            <a:avLst/>
          </a:prstGeom>
          <a:noFill/>
          <a:ln w="1905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4" name="Text Box 15"/>
          <p:cNvSpPr txBox="1">
            <a:spLocks noChangeArrowheads="1"/>
          </p:cNvSpPr>
          <p:nvPr/>
        </p:nvSpPr>
        <p:spPr bwMode="auto">
          <a:xfrm>
            <a:off x="5791200" y="2133600"/>
            <a:ext cx="942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996633"/>
                </a:solidFill>
                <a:latin typeface="Calibri" pitchFamily="34" charset="0"/>
              </a:rPr>
              <a:t>Tracker</a:t>
            </a:r>
          </a:p>
        </p:txBody>
      </p:sp>
      <p:sp>
        <p:nvSpPr>
          <p:cNvPr id="27665" name="Line 16"/>
          <p:cNvSpPr>
            <a:spLocks noChangeShapeType="1"/>
          </p:cNvSpPr>
          <p:nvPr/>
        </p:nvSpPr>
        <p:spPr bwMode="auto">
          <a:xfrm>
            <a:off x="6324600" y="2514600"/>
            <a:ext cx="381000" cy="45720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6" name="Text Box 17"/>
          <p:cNvSpPr txBox="1">
            <a:spLocks noChangeArrowheads="1"/>
          </p:cNvSpPr>
          <p:nvPr/>
        </p:nvSpPr>
        <p:spPr bwMode="auto">
          <a:xfrm>
            <a:off x="6705600" y="1600200"/>
            <a:ext cx="13446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B2B2B2"/>
                </a:solidFill>
                <a:latin typeface="Calibri" pitchFamily="34" charset="0"/>
              </a:rPr>
              <a:t>Calorimeter</a:t>
            </a:r>
          </a:p>
        </p:txBody>
      </p:sp>
      <p:sp>
        <p:nvSpPr>
          <p:cNvPr id="27667" name="Line 18"/>
          <p:cNvSpPr>
            <a:spLocks noChangeShapeType="1"/>
          </p:cNvSpPr>
          <p:nvPr/>
        </p:nvSpPr>
        <p:spPr bwMode="auto">
          <a:xfrm>
            <a:off x="7315200" y="1981200"/>
            <a:ext cx="152400" cy="609600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8" name="Text Box 19"/>
          <p:cNvSpPr txBox="1">
            <a:spLocks noChangeArrowheads="1"/>
          </p:cNvSpPr>
          <p:nvPr/>
        </p:nvSpPr>
        <p:spPr bwMode="auto">
          <a:xfrm>
            <a:off x="152400" y="3657600"/>
            <a:ext cx="714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FF"/>
                </a:solidFill>
                <a:latin typeface="Calibri" pitchFamily="34" charset="0"/>
              </a:rPr>
              <a:t>Pions</a:t>
            </a:r>
          </a:p>
        </p:txBody>
      </p:sp>
      <p:sp>
        <p:nvSpPr>
          <p:cNvPr id="27669" name="Line 20"/>
          <p:cNvSpPr>
            <a:spLocks noChangeShapeType="1"/>
          </p:cNvSpPr>
          <p:nvPr/>
        </p:nvSpPr>
        <p:spPr bwMode="auto">
          <a:xfrm flipH="1" flipV="1">
            <a:off x="6324600" y="3352800"/>
            <a:ext cx="914400" cy="381000"/>
          </a:xfrm>
          <a:prstGeom prst="line">
            <a:avLst/>
          </a:prstGeom>
          <a:noFill/>
          <a:ln w="1905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70" name="Text Box 21"/>
          <p:cNvSpPr txBox="1">
            <a:spLocks noChangeArrowheads="1"/>
          </p:cNvSpPr>
          <p:nvPr/>
        </p:nvSpPr>
        <p:spPr bwMode="auto">
          <a:xfrm>
            <a:off x="7239000" y="3657600"/>
            <a:ext cx="1101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CC00"/>
                </a:solidFill>
                <a:latin typeface="Calibri" pitchFamily="34" charset="0"/>
              </a:rPr>
              <a:t>Electrons</a:t>
            </a:r>
          </a:p>
        </p:txBody>
      </p:sp>
      <p:sp>
        <p:nvSpPr>
          <p:cNvPr id="27671" name="Line 22"/>
          <p:cNvSpPr>
            <a:spLocks noChangeShapeType="1"/>
          </p:cNvSpPr>
          <p:nvPr/>
        </p:nvSpPr>
        <p:spPr bwMode="auto">
          <a:xfrm>
            <a:off x="533400" y="4038600"/>
            <a:ext cx="457200" cy="3810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72" name="Text Box 23"/>
          <p:cNvSpPr txBox="1">
            <a:spLocks noChangeArrowheads="1"/>
          </p:cNvSpPr>
          <p:nvPr/>
        </p:nvSpPr>
        <p:spPr bwMode="auto">
          <a:xfrm>
            <a:off x="2667000" y="3962400"/>
            <a:ext cx="839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Calibri" pitchFamily="34" charset="0"/>
              </a:rPr>
              <a:t>Muons</a:t>
            </a:r>
          </a:p>
        </p:txBody>
      </p:sp>
      <p:sp>
        <p:nvSpPr>
          <p:cNvPr id="27673" name="Line 24"/>
          <p:cNvSpPr>
            <a:spLocks noChangeShapeType="1"/>
          </p:cNvSpPr>
          <p:nvPr/>
        </p:nvSpPr>
        <p:spPr bwMode="auto">
          <a:xfrm flipV="1">
            <a:off x="3200400" y="3657600"/>
            <a:ext cx="228600" cy="3810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74" name="Text Box 25"/>
          <p:cNvSpPr txBox="1">
            <a:spLocks noChangeArrowheads="1"/>
          </p:cNvSpPr>
          <p:nvPr/>
        </p:nvSpPr>
        <p:spPr bwMode="auto">
          <a:xfrm>
            <a:off x="4038600" y="1524000"/>
            <a:ext cx="180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CC0099"/>
                </a:solidFill>
                <a:latin typeface="Calibri" pitchFamily="34" charset="0"/>
              </a:rPr>
              <a:t>Muon </a:t>
            </a:r>
          </a:p>
          <a:p>
            <a:pPr algn="ctr"/>
            <a:r>
              <a:rPr lang="en-US" sz="1800">
                <a:solidFill>
                  <a:srgbClr val="CC0099"/>
                </a:solidFill>
                <a:latin typeface="Calibri" pitchFamily="34" charset="0"/>
              </a:rPr>
              <a:t>Stopping Target</a:t>
            </a:r>
          </a:p>
        </p:txBody>
      </p:sp>
      <p:sp>
        <p:nvSpPr>
          <p:cNvPr id="27675" name="Line 26"/>
          <p:cNvSpPr>
            <a:spLocks noChangeShapeType="1"/>
          </p:cNvSpPr>
          <p:nvPr/>
        </p:nvSpPr>
        <p:spPr bwMode="auto">
          <a:xfrm>
            <a:off x="5257800" y="2209800"/>
            <a:ext cx="685800" cy="1143000"/>
          </a:xfrm>
          <a:prstGeom prst="line">
            <a:avLst/>
          </a:prstGeom>
          <a:noFill/>
          <a:ln w="19050">
            <a:solidFill>
              <a:srgbClr val="CC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5532" name="Text Box 29"/>
          <p:cNvSpPr txBox="1">
            <a:spLocks noChangeArrowheads="1"/>
          </p:cNvSpPr>
          <p:nvPr/>
        </p:nvSpPr>
        <p:spPr bwMode="auto">
          <a:xfrm>
            <a:off x="1092200" y="30163"/>
            <a:ext cx="75723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Mu2e Muon </a:t>
            </a:r>
            <a:r>
              <a:rPr lang="en-US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Beamline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follows MECO design</a:t>
            </a:r>
          </a:p>
        </p:txBody>
      </p:sp>
      <p:sp>
        <p:nvSpPr>
          <p:cNvPr id="27677" name="TextBox 28"/>
          <p:cNvSpPr txBox="1">
            <a:spLocks noChangeArrowheads="1"/>
          </p:cNvSpPr>
          <p:nvPr/>
        </p:nvSpPr>
        <p:spPr bwMode="auto">
          <a:xfrm>
            <a:off x="4191000" y="685800"/>
            <a:ext cx="49164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Calibri" pitchFamily="34" charset="0"/>
              </a:rPr>
              <a:t>Muons are collected, transported, and</a:t>
            </a:r>
          </a:p>
          <a:p>
            <a:r>
              <a:rPr lang="en-US" sz="1800">
                <a:latin typeface="Calibri" pitchFamily="34" charset="0"/>
              </a:rPr>
              <a:t> detected in superconducting solenoidal magnets</a:t>
            </a:r>
          </a:p>
        </p:txBody>
      </p:sp>
      <p:sp>
        <p:nvSpPr>
          <p:cNvPr id="27678" name="TextBox 31"/>
          <p:cNvSpPr txBox="1">
            <a:spLocks noChangeArrowheads="1"/>
          </p:cNvSpPr>
          <p:nvPr/>
        </p:nvSpPr>
        <p:spPr bwMode="auto">
          <a:xfrm>
            <a:off x="5257800" y="4800600"/>
            <a:ext cx="3238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33CC"/>
                </a:solidFill>
              </a:rPr>
              <a:t>Delivers 0.0025 stopped</a:t>
            </a:r>
          </a:p>
          <a:p>
            <a:r>
              <a:rPr lang="en-US" sz="2400">
                <a:solidFill>
                  <a:srgbClr val="0033CC"/>
                </a:solidFill>
              </a:rPr>
              <a:t>muons per 8 GeV proton</a:t>
            </a:r>
          </a:p>
        </p:txBody>
      </p:sp>
      <p:cxnSp>
        <p:nvCxnSpPr>
          <p:cNvPr id="27679" name="Straight Arrow Connector 33"/>
          <p:cNvCxnSpPr>
            <a:cxnSpLocks noChangeShapeType="1"/>
          </p:cNvCxnSpPr>
          <p:nvPr/>
        </p:nvCxnSpPr>
        <p:spPr bwMode="auto">
          <a:xfrm rot="10800000" flipV="1">
            <a:off x="2286000" y="3048000"/>
            <a:ext cx="685800" cy="609600"/>
          </a:xfrm>
          <a:prstGeom prst="straightConnector1">
            <a:avLst/>
          </a:prstGeom>
          <a:noFill/>
          <a:ln w="508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7680" name="TextBox 36"/>
          <p:cNvSpPr txBox="1">
            <a:spLocks noChangeArrowheads="1"/>
          </p:cNvSpPr>
          <p:nvPr/>
        </p:nvSpPr>
        <p:spPr bwMode="auto">
          <a:xfrm>
            <a:off x="2362200" y="2286000"/>
            <a:ext cx="1530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Proton Beam</a:t>
            </a:r>
          </a:p>
        </p:txBody>
      </p:sp>
      <p:cxnSp>
        <p:nvCxnSpPr>
          <p:cNvPr id="27681" name="Straight Connector 43"/>
          <p:cNvCxnSpPr>
            <a:cxnSpLocks noChangeShapeType="1"/>
          </p:cNvCxnSpPr>
          <p:nvPr/>
        </p:nvCxnSpPr>
        <p:spPr bwMode="auto">
          <a:xfrm rot="5400000">
            <a:off x="2401888" y="2933700"/>
            <a:ext cx="531812" cy="1588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7682" name="TextBox 33"/>
          <p:cNvSpPr txBox="1">
            <a:spLocks noChangeArrowheads="1"/>
          </p:cNvSpPr>
          <p:nvPr/>
        </p:nvSpPr>
        <p:spPr bwMode="auto">
          <a:xfrm>
            <a:off x="685800" y="6457950"/>
            <a:ext cx="1363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Jim Miller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16E0B8FD-7B57-4CE5-A5E7-1709A87508BD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6</a:t>
            </a:fld>
            <a:endParaRPr lang="en-US" dirty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688" y="103188"/>
            <a:ext cx="1311275" cy="7493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>
          <a:xfrm>
            <a:off x="182563" y="274638"/>
            <a:ext cx="8697912" cy="1393825"/>
          </a:xfrm>
        </p:spPr>
        <p:txBody>
          <a:bodyPr/>
          <a:lstStyle/>
          <a:p>
            <a:pPr eaLnBrk="1" hangingPunct="1">
              <a:spcBef>
                <a:spcPts val="180"/>
              </a:spcBef>
              <a:tabLst>
                <a:tab pos="857205" algn="l"/>
              </a:tabLst>
              <a:defRPr/>
            </a:pPr>
            <a:r>
              <a:rPr lang="en-US" dirty="0">
                <a:sym typeface="Arial" pitchFamily="-12" charset="0"/>
              </a:rPr>
              <a:t>Two Classes of  Backgrounds</a:t>
            </a:r>
          </a:p>
        </p:txBody>
      </p:sp>
      <p:graphicFrame>
        <p:nvGraphicFramePr>
          <p:cNvPr id="36869" name="Group 5"/>
          <p:cNvGraphicFramePr>
            <a:graphicFrameLocks noGrp="1"/>
          </p:cNvGraphicFramePr>
          <p:nvPr/>
        </p:nvGraphicFramePr>
        <p:xfrm>
          <a:off x="400050" y="1393825"/>
          <a:ext cx="8332788" cy="4954588"/>
        </p:xfrm>
        <a:graphic>
          <a:graphicData uri="http://schemas.openxmlformats.org/drawingml/2006/table">
            <a:tbl>
              <a:tblPr/>
              <a:tblGrid>
                <a:gridCol w="1735138"/>
                <a:gridCol w="3686175"/>
                <a:gridCol w="2911475"/>
              </a:tblGrid>
              <a:tr h="1466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 typeface="Hoefler Text" pitchFamily="28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Hoefler Text" pitchFamily="28" charset="0"/>
                        <a:ea typeface="ヒラギノ明朝 ProN W3"/>
                        <a:cs typeface="ヒラギノ明朝 ProN W3"/>
                        <a:sym typeface="Hoefler Text" pitchFamily="28" charset="0"/>
                      </a:endParaRPr>
                    </a:p>
                  </a:txBody>
                  <a:tcPr marL="22860" marR="22860" marT="22860" marB="22860" anchor="ctr" horzOverflow="overflow">
                    <a:lnL>
                      <a:noFill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 typeface="Hoefler Text" pitchFamily="28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Hoefler Text" pitchFamily="28" charset="0"/>
                          <a:ea typeface="ヒラギノ明朝 ProN W3"/>
                          <a:cs typeface="ヒラギノ明朝 ProN W3"/>
                          <a:sym typeface="Hoefler Text" pitchFamily="28" charset="0"/>
                        </a:rPr>
                        <a:t>Prompt</a:t>
                      </a:r>
                    </a:p>
                  </a:txBody>
                  <a:tcPr marL="22860" marR="22860" marT="22860" marB="2286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 typeface="Hoefler Text" pitchFamily="28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Hoefler Text" pitchFamily="28" charset="0"/>
                          <a:ea typeface="ヒラギノ明朝 ProN W3"/>
                          <a:cs typeface="ヒラギノ明朝 ProN W3"/>
                          <a:sym typeface="Hoefler Text" pitchFamily="28" charset="0"/>
                        </a:rPr>
                        <a:t>Decay-In-Orbit</a:t>
                      </a:r>
                    </a:p>
                  </a:txBody>
                  <a:tcPr marL="22860" marR="22860" marT="22860" marB="2286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1658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 typeface="Hoefler Text" pitchFamily="28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Hoefler Text" pitchFamily="28" charset="0"/>
                          <a:ea typeface="ヒラギノ明朝 ProN W3"/>
                          <a:cs typeface="ヒラギノ明朝 ProN W3"/>
                          <a:sym typeface="Hoefler Text" pitchFamily="28" charset="0"/>
                        </a:rPr>
                        <a:t>Source</a:t>
                      </a:r>
                    </a:p>
                  </a:txBody>
                  <a:tcPr marL="22860" marR="22860" marT="22860" marB="2286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 typeface="Hoefler Text" pitchFamily="28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明朝 ProN W3"/>
                          <a:cs typeface="Arial" pitchFamily="34" charset="0"/>
                          <a:sym typeface="Arial" pitchFamily="34" charset="0"/>
                        </a:rPr>
                        <a:t>Mostly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oefler Text" pitchFamily="28" charset="0"/>
                          <a:ea typeface="ヒラギノ明朝 ProN W3"/>
                          <a:cs typeface="ヒラギノ明朝 ProN W3"/>
                          <a:sym typeface="Hoefler Text" pitchFamily="28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 Italic" charset="0"/>
                          <a:ea typeface="ヒラギノ明朝 ProN W3"/>
                          <a:cs typeface="Times New Roman Italic" charset="0"/>
                          <a:sym typeface="Times New Roman Italic" charset="0"/>
                        </a:rPr>
                        <a:t>π’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明朝 ProN W3"/>
                          <a:cs typeface="Arial" pitchFamily="34" charset="0"/>
                          <a:sym typeface="Arial" pitchFamily="34" charset="0"/>
                        </a:rPr>
                        <a:t>s produced in target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 typeface="Hoefler Text" pitchFamily="28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明朝 ProN W3"/>
                          <a:cs typeface="Arial" pitchFamily="34" charset="0"/>
                          <a:sym typeface="Arial" pitchFamily="34" charset="0"/>
                        </a:rPr>
                        <a:t>Physics Background nearly indistinguishable from signal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 typeface="Hoefler Text" pitchFamily="28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Hoefler Text" pitchFamily="28" charset="0"/>
                          <a:ea typeface="ヒラギノ明朝 ProN W3"/>
                          <a:cs typeface="ヒラギノ明朝 ProN W3"/>
                          <a:sym typeface="Hoefler Text" pitchFamily="28" charset="0"/>
                        </a:rPr>
                        <a:t>Solution</a:t>
                      </a:r>
                    </a:p>
                  </a:txBody>
                  <a:tcPr marL="22860" marR="22860" marT="22860" marB="2286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 typeface="Hoefler Text" pitchFamily="28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明朝 ProN W3"/>
                          <a:cs typeface="Arial" pitchFamily="34" charset="0"/>
                          <a:sym typeface="Arial" pitchFamily="34" charset="0"/>
                        </a:rPr>
                        <a:t>Design of Muon Beam,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 typeface="Hoefler Text" pitchFamily="28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明朝 ProN W3"/>
                          <a:cs typeface="Arial" pitchFamily="34" charset="0"/>
                          <a:sym typeface="Arial" pitchFamily="34" charset="0"/>
                        </a:rPr>
                        <a:t>formation, transport, and time structure 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 typeface="Hoefler Text" pitchFamily="28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明朝 ProN W3"/>
                          <a:cs typeface="Arial" pitchFamily="34" charset="0"/>
                          <a:sym typeface="Arial" pitchFamily="34" charset="0"/>
                        </a:rPr>
                        <a:t>Spectrometer Design: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 typeface="Hoefler Text" pitchFamily="28" charset="0"/>
                        <a:buNone/>
                        <a:tabLst>
                          <a:tab pos="279400" algn="l"/>
                          <a:tab pos="558800" algn="l"/>
                          <a:tab pos="838200" algn="l"/>
                          <a:tab pos="1117600" algn="l"/>
                          <a:tab pos="1384300" algn="l"/>
                          <a:tab pos="1663700" algn="l"/>
                          <a:tab pos="1943100" algn="l"/>
                          <a:tab pos="2222500" algn="l"/>
                          <a:tab pos="2501900" algn="l"/>
                          <a:tab pos="2781300" algn="l"/>
                          <a:tab pos="3060700" algn="l"/>
                          <a:tab pos="3340100" algn="l"/>
                        </a:tabLst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ヒラギノ明朝 ProN W3"/>
                          <a:cs typeface="Arial" pitchFamily="34" charset="0"/>
                          <a:sym typeface="Arial" pitchFamily="34" charset="0"/>
                        </a:rPr>
                        <a:t>resolution and pattern recognition</a:t>
                      </a:r>
                    </a:p>
                  </a:txBody>
                  <a:tcPr marL="34290" marR="34290" marT="34290" marB="34290" anchor="ctr" horzOverflow="overflow">
                    <a:lnL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341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792" name="Rectangle 10"/>
          <p:cNvSpPr>
            <a:spLocks noChangeArrowheads="1"/>
          </p:cNvSpPr>
          <p:nvPr/>
        </p:nvSpPr>
        <p:spPr bwMode="auto">
          <a:xfrm>
            <a:off x="320675" y="6443663"/>
            <a:ext cx="8434388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2" tIns="41148" rIns="82292" bIns="41148">
            <a:spAutoFit/>
          </a:bodyPr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AAC Seminar Jan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>
          <a:xfrm>
            <a:off x="868363" y="-342900"/>
            <a:ext cx="7361237" cy="1393825"/>
          </a:xfrm>
        </p:spPr>
        <p:txBody>
          <a:bodyPr/>
          <a:lstStyle/>
          <a:p>
            <a:pPr eaLnBrk="1" hangingPunct="1">
              <a:spcBef>
                <a:spcPts val="180"/>
              </a:spcBef>
              <a:tabLst>
                <a:tab pos="857205" algn="l"/>
              </a:tabLst>
              <a:defRPr/>
            </a:pPr>
            <a:r>
              <a:rPr lang="en-US" dirty="0">
                <a:sym typeface="Arial" pitchFamily="-12" charset="0"/>
              </a:rPr>
              <a:t>Prompt Backgrounds</a:t>
            </a:r>
          </a:p>
        </p:txBody>
      </p:sp>
      <p:sp>
        <p:nvSpPr>
          <p:cNvPr id="8" name="Vertical Text Placeholder 7"/>
          <p:cNvSpPr>
            <a:spLocks noGrp="1"/>
          </p:cNvSpPr>
          <p:nvPr>
            <p:ph type="body" orient="vert" idx="1"/>
          </p:nvPr>
        </p:nvSpPr>
        <p:spPr>
          <a:xfrm rot="16200000">
            <a:off x="1585913" y="-106362"/>
            <a:ext cx="5211762" cy="7618412"/>
          </a:xfrm>
        </p:spPr>
        <p:txBody>
          <a:bodyPr vert="vert"/>
          <a:lstStyle/>
          <a:p>
            <a:pPr marL="447181" indent="-298597">
              <a:spcBef>
                <a:spcPts val="3060"/>
              </a:spcBef>
              <a:buFont typeface="Times New Roman" charset="0"/>
              <a:buNone/>
              <a:defRPr/>
            </a:pPr>
            <a:r>
              <a:rPr lang="en-US" dirty="0" smtClean="0">
                <a:latin typeface="+mj-lt"/>
                <a:sym typeface="Times New Roman" charset="0"/>
              </a:rPr>
              <a:t>Particles produced by proton pulse which interact almost immediately when they enter the detector:  </a:t>
            </a:r>
            <a:r>
              <a:rPr lang="en-US" dirty="0" err="1" smtClean="0">
                <a:sym typeface="Times New Roman" charset="0"/>
              </a:rPr>
              <a:t>π</a:t>
            </a:r>
            <a:r>
              <a:rPr lang="en-US" dirty="0" smtClean="0">
                <a:latin typeface="+mj-lt"/>
                <a:sym typeface="Times New Roman" charset="0"/>
              </a:rPr>
              <a:t>, neutrons, </a:t>
            </a:r>
            <a:r>
              <a:rPr lang="en-US" dirty="0" err="1" smtClean="0">
                <a:latin typeface="+mj-lt"/>
                <a:sym typeface="Times New Roman" charset="0"/>
              </a:rPr>
              <a:t>pbars</a:t>
            </a:r>
            <a:endParaRPr lang="en-US" dirty="0" smtClean="0">
              <a:latin typeface="+mj-lt"/>
              <a:sym typeface="Times New Roman" charset="0"/>
            </a:endParaRPr>
          </a:p>
          <a:p>
            <a:pPr marL="447181" indent="-298597">
              <a:spcBef>
                <a:spcPts val="3060"/>
              </a:spcBef>
              <a:buFont typeface="Times New Roman" charset="0"/>
              <a:buNone/>
              <a:defRPr/>
            </a:pPr>
            <a:endParaRPr lang="en-US" dirty="0" smtClean="0">
              <a:latin typeface="+mj-lt"/>
              <a:sym typeface="Times New Roman" charset="0"/>
            </a:endParaRPr>
          </a:p>
          <a:p>
            <a:pPr marL="447181" indent="-298597">
              <a:spcBef>
                <a:spcPts val="3060"/>
              </a:spcBef>
              <a:buFont typeface="Times New Roman" charset="0"/>
              <a:buNone/>
              <a:defRPr/>
            </a:pPr>
            <a:r>
              <a:rPr lang="en-US" i="1" dirty="0" smtClean="0">
                <a:latin typeface="+mj-lt"/>
                <a:sym typeface="Times New Roman" charset="0"/>
              </a:rPr>
              <a:t>Radiative pion capture</a:t>
            </a:r>
          </a:p>
          <a:p>
            <a:pPr marL="835783" lvl="1" indent="-298597">
              <a:spcBef>
                <a:spcPts val="3060"/>
              </a:spcBef>
              <a:buFont typeface="Times New Roman" charset="0"/>
              <a:buChar char="•"/>
              <a:defRPr/>
            </a:pPr>
            <a:r>
              <a:rPr lang="en-US" i="1" dirty="0" smtClean="0">
                <a:latin typeface="+mj-lt"/>
                <a:sym typeface="Times New Roman" charset="0"/>
              </a:rPr>
              <a:t> </a:t>
            </a:r>
            <a:r>
              <a:rPr lang="en-US" i="1" dirty="0" smtClean="0">
                <a:sym typeface="Times New Roman" charset="0"/>
              </a:rPr>
              <a:t>π-+A(N,Z) →</a:t>
            </a:r>
            <a:r>
              <a:rPr lang="en-US" i="1" dirty="0" err="1" smtClean="0">
                <a:sym typeface="Times New Roman" charset="0"/>
              </a:rPr>
              <a:t>γ</a:t>
            </a:r>
            <a:r>
              <a:rPr lang="en-US" i="1" dirty="0" smtClean="0">
                <a:sym typeface="Times New Roman" charset="0"/>
              </a:rPr>
              <a:t> +X. </a:t>
            </a:r>
          </a:p>
          <a:p>
            <a:pPr marL="1624424" lvl="3" indent="-298597">
              <a:spcBef>
                <a:spcPts val="3060"/>
              </a:spcBef>
              <a:buFont typeface="Times New Roman" charset="0"/>
              <a:buChar char="•"/>
              <a:defRPr/>
            </a:pPr>
            <a:r>
              <a:rPr lang="en-US" i="1" dirty="0" err="1" smtClean="0">
                <a:sym typeface="Times New Roman" charset="0"/>
              </a:rPr>
              <a:t>γ</a:t>
            </a:r>
            <a:r>
              <a:rPr lang="en-US" i="1" dirty="0" smtClean="0">
                <a:sym typeface="Times New Roman" charset="0"/>
              </a:rPr>
              <a:t> </a:t>
            </a:r>
            <a:r>
              <a:rPr lang="en-US" dirty="0" smtClean="0">
                <a:latin typeface="+mj-lt"/>
                <a:sym typeface="Times New Roman" charset="0"/>
              </a:rPr>
              <a:t>up to</a:t>
            </a:r>
            <a:r>
              <a:rPr lang="en-US" i="1" dirty="0" smtClean="0">
                <a:sym typeface="Times New Roman" charset="0"/>
              </a:rPr>
              <a:t> </a:t>
            </a:r>
            <a:r>
              <a:rPr lang="en-US" i="1" dirty="0" err="1" smtClean="0">
                <a:sym typeface="Times New Roman" charset="0"/>
              </a:rPr>
              <a:t>m</a:t>
            </a:r>
            <a:r>
              <a:rPr lang="en-US" i="1" baseline="-25000" dirty="0" err="1" smtClean="0">
                <a:sym typeface="Times New Roman" charset="0"/>
              </a:rPr>
              <a:t>π</a:t>
            </a:r>
            <a:r>
              <a:rPr lang="en-US" i="1" dirty="0" smtClean="0">
                <a:sym typeface="Times New Roman" charset="0"/>
              </a:rPr>
              <a:t>, </a:t>
            </a:r>
            <a:r>
              <a:rPr lang="en-US" dirty="0" smtClean="0">
                <a:latin typeface="+mj-lt"/>
                <a:sym typeface="Times New Roman" charset="0"/>
              </a:rPr>
              <a:t>peak at 110 MeV</a:t>
            </a:r>
            <a:r>
              <a:rPr lang="en-US" i="1" dirty="0" smtClean="0">
                <a:sym typeface="Times New Roman" charset="0"/>
              </a:rPr>
              <a:t>;  </a:t>
            </a:r>
            <a:r>
              <a:rPr lang="en-US" i="1" dirty="0" err="1" smtClean="0">
                <a:sym typeface="Times New Roman" charset="0"/>
              </a:rPr>
              <a:t>γ</a:t>
            </a:r>
            <a:r>
              <a:rPr lang="en-US" i="1" dirty="0" smtClean="0">
                <a:sym typeface="Times New Roman" charset="0"/>
              </a:rPr>
              <a:t>→ </a:t>
            </a:r>
            <a:r>
              <a:rPr lang="en-US" i="1" dirty="0" err="1" smtClean="0">
                <a:sym typeface="Times New Roman" charset="0"/>
              </a:rPr>
              <a:t>e+e</a:t>
            </a:r>
            <a:r>
              <a:rPr lang="en-US" i="1" dirty="0" smtClean="0">
                <a:sym typeface="Times New Roman" charset="0"/>
              </a:rPr>
              <a:t>- ; </a:t>
            </a:r>
          </a:p>
          <a:p>
            <a:pPr marL="1624424" lvl="3" indent="-298597">
              <a:spcBef>
                <a:spcPts val="3060"/>
              </a:spcBef>
              <a:buFont typeface="Times New Roman" charset="0"/>
              <a:buChar char="•"/>
              <a:defRPr/>
            </a:pPr>
            <a:r>
              <a:rPr lang="en-US" dirty="0" smtClean="0">
                <a:latin typeface="+mj-lt"/>
                <a:sym typeface="Times New Roman" charset="0"/>
              </a:rPr>
              <a:t>if one electron ~ 100 MeV in the target, looks like signal: limitation in best existing experiment,  SINDRUM II?</a:t>
            </a:r>
            <a:endParaRPr lang="en-US" dirty="0">
              <a:latin typeface="+mj-lt"/>
              <a:sym typeface="Times New Roman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09A90110-575F-4E9F-B39B-37EA414EFF85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7</a:t>
            </a:fld>
            <a:endParaRPr lang="en-US" dirty="0"/>
          </a:p>
        </p:txBody>
      </p:sp>
      <p:sp>
        <p:nvSpPr>
          <p:cNvPr id="34821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  <p:pic>
        <p:nvPicPr>
          <p:cNvPr id="348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4925"/>
            <a:ext cx="2767013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48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4613" y="22225"/>
            <a:ext cx="1312862" cy="750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grpSp>
        <p:nvGrpSpPr>
          <p:cNvPr id="34824" name="Group 11"/>
          <p:cNvGrpSpPr>
            <a:grpSpLocks/>
          </p:cNvGrpSpPr>
          <p:nvPr/>
        </p:nvGrpSpPr>
        <p:grpSpPr bwMode="auto">
          <a:xfrm>
            <a:off x="3611563" y="1920875"/>
            <a:ext cx="4525962" cy="2400300"/>
            <a:chOff x="4013200" y="2133600"/>
            <a:chExt cx="5029200" cy="2667000"/>
          </a:xfrm>
        </p:grpSpPr>
        <p:pic>
          <p:nvPicPr>
            <p:cNvPr id="34825" name="Picture 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013200" y="2133600"/>
              <a:ext cx="5029200" cy="26670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34826" name="TextBox 9"/>
            <p:cNvSpPr txBox="1">
              <a:spLocks noChangeArrowheads="1"/>
            </p:cNvSpPr>
            <p:nvPr/>
          </p:nvSpPr>
          <p:spPr bwMode="auto">
            <a:xfrm>
              <a:off x="5043488" y="3278188"/>
              <a:ext cx="1865312" cy="786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Arial" pitchFamily="34" charset="0"/>
                  <a:sym typeface="Hoefler Text" pitchFamily="28" charset="0"/>
                </a:rPr>
                <a:t>Why this wait?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Radiative </a:t>
            </a:r>
            <a:r>
              <a:rPr lang="en-US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mtClean="0"/>
              <a:t> vs.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0471CEBC-8056-4525-844F-14B684643986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8</a:t>
            </a:fld>
            <a:endParaRPr lang="en-US" dirty="0"/>
          </a:p>
        </p:txBody>
      </p:sp>
      <p:grpSp>
        <p:nvGrpSpPr>
          <p:cNvPr id="3" name="Group 77"/>
          <p:cNvGrpSpPr>
            <a:grpSpLocks/>
          </p:cNvGrpSpPr>
          <p:nvPr/>
        </p:nvGrpSpPr>
        <p:grpSpPr bwMode="auto">
          <a:xfrm>
            <a:off x="2857500" y="1371600"/>
            <a:ext cx="6080125" cy="4103688"/>
            <a:chOff x="0" y="0"/>
            <a:chExt cx="4968" cy="3112"/>
          </a:xfrm>
        </p:grpSpPr>
        <p:pic>
          <p:nvPicPr>
            <p:cNvPr id="35849" name="Picture 7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4968" cy="31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grpSp>
          <p:nvGrpSpPr>
            <p:cNvPr id="35850" name="Group 79"/>
            <p:cNvGrpSpPr>
              <a:grpSpLocks/>
            </p:cNvGrpSpPr>
            <p:nvPr/>
          </p:nvGrpSpPr>
          <p:grpSpPr bwMode="auto">
            <a:xfrm>
              <a:off x="1877" y="256"/>
              <a:ext cx="2811" cy="320"/>
              <a:chOff x="0" y="0"/>
              <a:chExt cx="2811" cy="320"/>
            </a:xfrm>
          </p:grpSpPr>
          <p:sp>
            <p:nvSpPr>
              <p:cNvPr id="35851" name="Rectangle 80"/>
              <p:cNvSpPr>
                <a:spLocks/>
              </p:cNvSpPr>
              <p:nvPr/>
            </p:nvSpPr>
            <p:spPr bwMode="auto">
              <a:xfrm>
                <a:off x="0" y="0"/>
                <a:ext cx="2360" cy="320"/>
              </a:xfrm>
              <a:prstGeom prst="rect">
                <a:avLst/>
              </a:prstGeom>
              <a:solidFill>
                <a:srgbClr val="FFFFFF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 sz="2500">
                  <a:solidFill>
                    <a:srgbClr val="43412C"/>
                  </a:solidFill>
                  <a:latin typeface="Hoefler Text" pitchFamily="28" charset="0"/>
                  <a:sym typeface="Hoefler Text" pitchFamily="28" charset="0"/>
                </a:endParaRPr>
              </a:p>
            </p:txBody>
          </p:sp>
          <p:sp>
            <p:nvSpPr>
              <p:cNvPr id="9" name="Rectangle 81"/>
              <p:cNvSpPr>
                <a:spLocks/>
              </p:cNvSpPr>
              <p:nvPr/>
            </p:nvSpPr>
            <p:spPr bwMode="auto">
              <a:xfrm>
                <a:off x="32" y="0"/>
                <a:ext cx="2777" cy="29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>
                <a:outerShdw blurRad="25400" dist="25399" dir="2700000" algn="ctr" rotWithShape="0">
                  <a:schemeClr val="bg2">
                    <a:alpha val="75000"/>
                  </a:schemeClr>
                </a:outerShdw>
              </a:effectLst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tabLst>
                    <a:tab pos="250825" algn="l"/>
                    <a:tab pos="501650" algn="l"/>
                    <a:tab pos="754063" algn="l"/>
                    <a:tab pos="1004888" algn="l"/>
                    <a:tab pos="1244600" algn="l"/>
                    <a:tab pos="1497013" algn="l"/>
                    <a:tab pos="1747838" algn="l"/>
                    <a:tab pos="1998663" algn="l"/>
                    <a:tab pos="2251075" algn="l"/>
                    <a:tab pos="2501900" algn="l"/>
                    <a:tab pos="2754313" algn="l"/>
                    <a:tab pos="3005138" algn="l"/>
                  </a:tabLst>
                </a:pPr>
                <a:r>
                  <a:rPr lang="en-US" sz="2500">
                    <a:solidFill>
                      <a:srgbClr val="0000FF"/>
                    </a:solidFill>
                    <a:latin typeface="Times New Roman Italic" charset="0"/>
                    <a:cs typeface="Times New Roman Italic" charset="0"/>
                    <a:sym typeface="Times New Roman Italic" charset="0"/>
                  </a:rPr>
                  <a:t>π on target per proton</a:t>
                </a:r>
              </a:p>
            </p:txBody>
          </p:sp>
        </p:grpSp>
      </p:grpSp>
      <p:sp>
        <p:nvSpPr>
          <p:cNvPr id="35845" name="TextBox 9"/>
          <p:cNvSpPr txBox="1">
            <a:spLocks noChangeArrowheads="1"/>
          </p:cNvSpPr>
          <p:nvPr/>
        </p:nvSpPr>
        <p:spPr bwMode="auto">
          <a:xfrm>
            <a:off x="457200" y="1920875"/>
            <a:ext cx="2536825" cy="354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2" tIns="41148" rIns="82292" bIns="41148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500">
                <a:solidFill>
                  <a:srgbClr val="43412C"/>
                </a:solidFill>
                <a:latin typeface="Arial" pitchFamily="34" charset="0"/>
                <a:ea typeface="ヒラギノ明朝 ProN W3"/>
                <a:cs typeface="ヒラギノ明朝 ProN W3"/>
                <a:sym typeface="Hoefler Text" pitchFamily="28" charset="0"/>
              </a:rPr>
              <a:t> This is a main reason why we have to wait 700 nsec</a:t>
            </a:r>
          </a:p>
          <a:p>
            <a:pPr>
              <a:buFont typeface="Arial" pitchFamily="34" charset="0"/>
              <a:buChar char="•"/>
            </a:pPr>
            <a:endParaRPr lang="en-US" sz="2500">
              <a:solidFill>
                <a:srgbClr val="43412C"/>
              </a:solidFill>
              <a:latin typeface="Arial" pitchFamily="34" charset="0"/>
              <a:ea typeface="ヒラギノ明朝 ProN W3"/>
              <a:cs typeface="ヒラギノ明朝 ProN W3"/>
              <a:sym typeface="Hoefler Text" pitchFamily="2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500">
                <a:solidFill>
                  <a:srgbClr val="43412C"/>
                </a:solidFill>
                <a:latin typeface="Arial" pitchFamily="34" charset="0"/>
                <a:ea typeface="ヒラギノ明朝 ProN W3"/>
                <a:cs typeface="ヒラギノ明朝 ProN W3"/>
                <a:sym typeface="Hoefler Text" pitchFamily="28" charset="0"/>
              </a:rPr>
              <a:t> would be really nice to eliminate pions another way!!</a:t>
            </a:r>
          </a:p>
        </p:txBody>
      </p:sp>
      <p:sp>
        <p:nvSpPr>
          <p:cNvPr id="35846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  <p:sp>
        <p:nvSpPr>
          <p:cNvPr id="35847" name="TextBox 11"/>
          <p:cNvSpPr txBox="1">
            <a:spLocks noChangeArrowheads="1"/>
          </p:cNvSpPr>
          <p:nvPr/>
        </p:nvSpPr>
        <p:spPr bwMode="auto">
          <a:xfrm>
            <a:off x="1006475" y="5965825"/>
            <a:ext cx="6815138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292" tIns="41148" rIns="82292" bIns="41148">
            <a:spAutoFit/>
          </a:bodyPr>
          <a:lstStyle/>
          <a:p>
            <a:r>
              <a:rPr lang="en-US" sz="2500">
                <a:solidFill>
                  <a:srgbClr val="43412C"/>
                </a:solidFill>
                <a:latin typeface="Arial" pitchFamily="34" charset="0"/>
                <a:ea typeface="ヒラギノ明朝 ProN W3"/>
                <a:cs typeface="ヒラギノ明朝 ProN W3"/>
                <a:sym typeface="Hoefler Text" pitchFamily="28" charset="0"/>
              </a:rPr>
              <a:t>Gain 10</a:t>
            </a:r>
            <a:r>
              <a:rPr lang="en-US" sz="2500" baseline="30000">
                <a:solidFill>
                  <a:srgbClr val="43412C"/>
                </a:solidFill>
                <a:latin typeface="Arial" pitchFamily="34" charset="0"/>
                <a:ea typeface="ヒラギノ明朝 ProN W3"/>
                <a:cs typeface="ヒラギノ明朝 ProN W3"/>
                <a:sym typeface="Hoefler Text" pitchFamily="28" charset="0"/>
              </a:rPr>
              <a:t>11</a:t>
            </a:r>
            <a:r>
              <a:rPr lang="en-US" sz="2500">
                <a:solidFill>
                  <a:srgbClr val="43412C"/>
                </a:solidFill>
                <a:latin typeface="Arial" pitchFamily="34" charset="0"/>
                <a:ea typeface="ヒラギノ明朝 ProN W3"/>
                <a:cs typeface="ヒラギノ明朝 ProN W3"/>
                <a:sym typeface="Hoefler Text" pitchFamily="28" charset="0"/>
              </a:rPr>
              <a:t> in </a:t>
            </a:r>
            <a:r>
              <a:rPr lang="en-US" sz="2500">
                <a:solidFill>
                  <a:srgbClr val="43412C"/>
                </a:solidFill>
                <a:latin typeface="Symbol" pitchFamily="18" charset="2"/>
                <a:ea typeface="ヒラギノ明朝 ProN W3"/>
                <a:cs typeface="ヒラギノ明朝 ProN W3"/>
                <a:sym typeface="Hoefler Text" pitchFamily="28" charset="0"/>
              </a:rPr>
              <a:t>p</a:t>
            </a:r>
            <a:r>
              <a:rPr lang="en-US" sz="2500">
                <a:solidFill>
                  <a:srgbClr val="43412C"/>
                </a:solidFill>
                <a:latin typeface="Symbol" pitchFamily="18" charset="2"/>
                <a:ea typeface="ヒラギノ明朝 ProN W3"/>
                <a:cs typeface="Symbol" pitchFamily="18" charset="2"/>
                <a:sym typeface="Hoefler Text" pitchFamily="28" charset="0"/>
              </a:rPr>
              <a:t> </a:t>
            </a:r>
            <a:r>
              <a:rPr lang="en-US" sz="2500">
                <a:solidFill>
                  <a:srgbClr val="43412C"/>
                </a:solidFill>
                <a:latin typeface="Arial" pitchFamily="34" charset="0"/>
                <a:ea typeface="ヒラギノ明朝 ProN W3"/>
                <a:cs typeface="ヒラギノ明朝 ProN W3"/>
                <a:sym typeface="Hoefler Text" pitchFamily="28" charset="0"/>
              </a:rPr>
              <a:t>rejection by waiting 700 nsec</a:t>
            </a:r>
          </a:p>
        </p:txBody>
      </p:sp>
      <p:sp>
        <p:nvSpPr>
          <p:cNvPr id="35848" name="TextBox 14"/>
          <p:cNvSpPr txBox="1">
            <a:spLocks noChangeArrowheads="1"/>
          </p:cNvSpPr>
          <p:nvPr/>
        </p:nvSpPr>
        <p:spPr bwMode="auto">
          <a:xfrm>
            <a:off x="152400" y="3505200"/>
            <a:ext cx="1922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Upgrade alert!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06475" y="-92075"/>
            <a:ext cx="7359650" cy="1395413"/>
          </a:xfrm>
        </p:spPr>
        <p:txBody>
          <a:bodyPr/>
          <a:lstStyle/>
          <a:p>
            <a:pPr>
              <a:spcBef>
                <a:spcPts val="180"/>
              </a:spcBef>
              <a:defRPr/>
            </a:pPr>
            <a:r>
              <a:rPr lang="en-US" dirty="0" smtClean="0">
                <a:sym typeface="Arial" charset="0"/>
              </a:rPr>
              <a:t>Beam Flash</a:t>
            </a:r>
            <a:endParaRPr lang="en-US" dirty="0">
              <a:sym typeface="Arial" charset="0"/>
            </a:endParaRPr>
          </a:p>
        </p:txBody>
      </p:sp>
      <p:sp>
        <p:nvSpPr>
          <p:cNvPr id="7" name="Vertical Text Placeholder 6"/>
          <p:cNvSpPr>
            <a:spLocks noGrp="1"/>
          </p:cNvSpPr>
          <p:nvPr>
            <p:ph type="body" orient="vert" idx="1"/>
          </p:nvPr>
        </p:nvSpPr>
        <p:spPr>
          <a:xfrm rot="16200000">
            <a:off x="-229393" y="2669381"/>
            <a:ext cx="3435350" cy="2611437"/>
          </a:xfrm>
        </p:spPr>
        <p:txBody>
          <a:bodyPr/>
          <a:lstStyle/>
          <a:p>
            <a:pPr marL="447177" lvl="3" indent="-298597">
              <a:spcBef>
                <a:spcPts val="3060"/>
              </a:spcBef>
              <a:buFont typeface="Times New Roman" charset="0"/>
              <a:buChar char="•"/>
              <a:defRPr/>
            </a:pPr>
            <a:r>
              <a:rPr lang="en-US" dirty="0" smtClean="0">
                <a:latin typeface="+mj-lt"/>
                <a:sym typeface="Times New Roman" charset="0"/>
              </a:rPr>
              <a:t>Beam electrons: incident on the stopping target and scatter into the detector region. </a:t>
            </a:r>
          </a:p>
          <a:p>
            <a:pPr marL="447177" lvl="3" indent="-298597">
              <a:spcBef>
                <a:spcPts val="3060"/>
              </a:spcBef>
              <a:buFont typeface="Times New Roman" charset="0"/>
              <a:buChar char="•"/>
              <a:defRPr/>
            </a:pPr>
            <a:r>
              <a:rPr lang="en-US" dirty="0" smtClean="0">
                <a:latin typeface="+mj-lt"/>
                <a:sym typeface="Times New Roman" charset="0"/>
              </a:rPr>
              <a:t>Need to suppress </a:t>
            </a:r>
            <a:r>
              <a:rPr lang="en-US" dirty="0" err="1" smtClean="0">
                <a:latin typeface="+mj-lt"/>
                <a:sym typeface="Times New Roman" charset="0"/>
              </a:rPr>
              <a:t>e</a:t>
            </a:r>
            <a:r>
              <a:rPr lang="en-US" baseline="30000" dirty="0" smtClean="0">
                <a:latin typeface="+mj-lt"/>
                <a:sym typeface="Times New Roman" charset="0"/>
              </a:rPr>
              <a:t>-</a:t>
            </a:r>
            <a:r>
              <a:rPr lang="en-US" dirty="0" smtClean="0">
                <a:latin typeface="+mj-lt"/>
                <a:sym typeface="Times New Roman" charset="0"/>
              </a:rPr>
              <a:t> with E&gt;100 MeV near 105 MeV signal</a:t>
            </a:r>
          </a:p>
          <a:p>
            <a:pPr marL="447177" lvl="3" indent="-298597">
              <a:spcBef>
                <a:spcPts val="3060"/>
              </a:spcBef>
              <a:buFont typeface="Times New Roman" charset="0"/>
              <a:buChar char="•"/>
              <a:defRPr/>
            </a:pPr>
            <a:endParaRPr lang="en-US" dirty="0" smtClean="0">
              <a:latin typeface="+mj-lt"/>
              <a:sym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tabLst>
                <a:tab pos="251447" algn="l"/>
                <a:tab pos="502895" algn="l"/>
                <a:tab pos="754342" algn="l"/>
                <a:tab pos="1005790" algn="l"/>
                <a:tab pos="1245808" algn="l"/>
                <a:tab pos="1497255" algn="l"/>
                <a:tab pos="1748705" algn="l"/>
                <a:tab pos="2000150" algn="l"/>
                <a:tab pos="2251598" algn="l"/>
                <a:tab pos="2503045" algn="l"/>
                <a:tab pos="2754491" algn="l"/>
                <a:tab pos="3005940" algn="l"/>
              </a:tabLst>
              <a:defRPr/>
            </a:pPr>
            <a:fld id="{D69A4EDF-1B1F-4F6C-BD86-7E69912CA4AB}" type="slidenum">
              <a:rPr lang="en-US"/>
              <a:pPr>
                <a:tabLst>
                  <a:tab pos="251447" algn="l"/>
                  <a:tab pos="502895" algn="l"/>
                  <a:tab pos="754342" algn="l"/>
                  <a:tab pos="1005790" algn="l"/>
                  <a:tab pos="1245808" algn="l"/>
                  <a:tab pos="1497255" algn="l"/>
                  <a:tab pos="1748705" algn="l"/>
                  <a:tab pos="2000150" algn="l"/>
                  <a:tab pos="2251598" algn="l"/>
                  <a:tab pos="2503045" algn="l"/>
                  <a:tab pos="2754491" algn="l"/>
                  <a:tab pos="3005940" algn="l"/>
                </a:tabLst>
                <a:defRPr/>
              </a:pPr>
              <a:t>9</a:t>
            </a:fld>
            <a:endParaRPr lang="en-US" dirty="0"/>
          </a:p>
        </p:txBody>
      </p:sp>
      <p:pic>
        <p:nvPicPr>
          <p:cNvPr id="36869" name="Picture 7" descr="times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1989138"/>
            <a:ext cx="5657850" cy="380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TextBox 8"/>
          <p:cNvSpPr txBox="1">
            <a:spLocks noChangeArrowheads="1"/>
          </p:cNvSpPr>
          <p:nvPr/>
        </p:nvSpPr>
        <p:spPr bwMode="auto">
          <a:xfrm>
            <a:off x="4297363" y="3086100"/>
            <a:ext cx="157797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2" tIns="41148" rIns="82292" bIns="41148">
            <a:spAutoFit/>
          </a:bodyPr>
          <a:lstStyle/>
          <a:p>
            <a:r>
              <a:rPr lang="en-US" sz="2500">
                <a:solidFill>
                  <a:srgbClr val="43412C"/>
                </a:solidFill>
                <a:latin typeface="Arial" pitchFamily="34" charset="0"/>
                <a:sym typeface="Hoefler Text" pitchFamily="28" charset="0"/>
              </a:rPr>
              <a:t>electrons</a:t>
            </a:r>
          </a:p>
        </p:txBody>
      </p:sp>
      <p:sp>
        <p:nvSpPr>
          <p:cNvPr id="36871" name="TextBox 9"/>
          <p:cNvSpPr txBox="1">
            <a:spLocks noChangeArrowheads="1"/>
          </p:cNvSpPr>
          <p:nvPr/>
        </p:nvSpPr>
        <p:spPr bwMode="auto">
          <a:xfrm>
            <a:off x="4803775" y="4672013"/>
            <a:ext cx="14144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2" tIns="41148" rIns="82292" bIns="41148">
            <a:spAutoFit/>
          </a:bodyPr>
          <a:lstStyle/>
          <a:p>
            <a:r>
              <a:rPr lang="en-US" sz="2500">
                <a:solidFill>
                  <a:srgbClr val="43412C"/>
                </a:solidFill>
                <a:latin typeface="Arial" pitchFamily="34" charset="0"/>
                <a:sym typeface="Hoefler Text" pitchFamily="28" charset="0"/>
              </a:rPr>
              <a:t>muons</a:t>
            </a:r>
          </a:p>
        </p:txBody>
      </p:sp>
      <p:sp>
        <p:nvSpPr>
          <p:cNvPr id="36872" name="Rectangle 1"/>
          <p:cNvSpPr>
            <a:spLocks/>
          </p:cNvSpPr>
          <p:nvPr/>
        </p:nvSpPr>
        <p:spPr bwMode="auto">
          <a:xfrm>
            <a:off x="263525" y="6457950"/>
            <a:ext cx="8616950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04788"/>
            <a:r>
              <a:rPr lang="en-US" sz="1700">
                <a:solidFill>
                  <a:srgbClr val="2E2F3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R. Bernstein, FNAL                                                                  AAC Seminar Jan 2009</a:t>
            </a:r>
          </a:p>
        </p:txBody>
      </p:sp>
      <p:sp>
        <p:nvSpPr>
          <p:cNvPr id="36873" name="TextBox 10"/>
          <p:cNvSpPr txBox="1">
            <a:spLocks noChangeArrowheads="1"/>
          </p:cNvSpPr>
          <p:nvPr/>
        </p:nvSpPr>
        <p:spPr bwMode="auto">
          <a:xfrm>
            <a:off x="0" y="3581400"/>
            <a:ext cx="1922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Upgrade alert!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99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itle &amp; Bullets - Left">
  <a:themeElements>
    <a:clrScheme name="">
      <a:dk1>
        <a:srgbClr val="43412C"/>
      </a:dk1>
      <a:lt1>
        <a:srgbClr val="E6E6E6"/>
      </a:lt1>
      <a:dk2>
        <a:srgbClr val="000000"/>
      </a:dk2>
      <a:lt2>
        <a:srgbClr val="FFFFFF"/>
      </a:lt2>
      <a:accent1>
        <a:srgbClr val="BBE0E3"/>
      </a:accent1>
      <a:accent2>
        <a:srgbClr val="333399"/>
      </a:accent2>
      <a:accent3>
        <a:srgbClr val="F0F0F0"/>
      </a:accent3>
      <a:accent4>
        <a:srgbClr val="383624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Arial"/>
        <a:ea typeface="ヒラギノ角ゴ ProN W3"/>
        <a:cs typeface="ヒラギノ角ゴ ProN W3"/>
      </a:majorFont>
      <a:minorFont>
        <a:latin typeface="Times New Roma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>
            <a:tab pos="279400" algn="l"/>
            <a:tab pos="558800" algn="l"/>
            <a:tab pos="838200" algn="l"/>
            <a:tab pos="1117600" algn="l"/>
            <a:tab pos="1384300" algn="l"/>
            <a:tab pos="1663700" algn="l"/>
            <a:tab pos="1943100" algn="l"/>
            <a:tab pos="2222500" algn="l"/>
            <a:tab pos="2501900" algn="l"/>
            <a:tab pos="2781300" algn="l"/>
            <a:tab pos="3060700" algn="l"/>
            <a:tab pos="3340100" algn="l"/>
          </a:tabLst>
          <a:defRPr kumimoji="0" lang="en-US" sz="2800" b="0" i="0" u="none" strike="noStrike" cap="none" normalizeH="0" baseline="0">
            <a:ln>
              <a:noFill/>
            </a:ln>
            <a:solidFill>
              <a:srgbClr val="43412C"/>
            </a:solidFill>
            <a:effectLst/>
            <a:latin typeface="Hoefler Text" pitchFamily="-12" charset="0"/>
            <a:ea typeface="ヒラギノ明朝 ProN W3" charset="-128"/>
            <a:cs typeface="ヒラギノ明朝 ProN W3" charset="-128"/>
            <a:sym typeface="Hoefler Text" pitchFamily="-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>
            <a:tab pos="279400" algn="l"/>
            <a:tab pos="558800" algn="l"/>
            <a:tab pos="838200" algn="l"/>
            <a:tab pos="1117600" algn="l"/>
            <a:tab pos="1384300" algn="l"/>
            <a:tab pos="1663700" algn="l"/>
            <a:tab pos="1943100" algn="l"/>
            <a:tab pos="2222500" algn="l"/>
            <a:tab pos="2501900" algn="l"/>
            <a:tab pos="2781300" algn="l"/>
            <a:tab pos="3060700" algn="l"/>
            <a:tab pos="3340100" algn="l"/>
          </a:tabLst>
          <a:defRPr kumimoji="0" lang="en-US" sz="2800" b="0" i="0" u="none" strike="noStrike" cap="none" normalizeH="0" baseline="0">
            <a:ln>
              <a:noFill/>
            </a:ln>
            <a:solidFill>
              <a:srgbClr val="43412C"/>
            </a:solidFill>
            <a:effectLst/>
            <a:latin typeface="Hoefler Text" pitchFamily="-12" charset="0"/>
            <a:ea typeface="ヒラギノ明朝 ProN W3" charset="-128"/>
            <a:cs typeface="ヒラギノ明朝 ProN W3" charset="-128"/>
            <a:sym typeface="Hoefler Text" pitchFamily="-12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Blank Presentation">
  <a:themeElements>
    <a:clrScheme name="">
      <a:dk1>
        <a:srgbClr val="000000"/>
      </a:dk1>
      <a:lt1>
        <a:srgbClr val="FFFFFF"/>
      </a:lt1>
      <a:dk2>
        <a:srgbClr val="0000CC"/>
      </a:dk2>
      <a:lt2>
        <a:srgbClr val="808080"/>
      </a:lt2>
      <a:accent1>
        <a:srgbClr val="3399FF"/>
      </a:accent1>
      <a:accent2>
        <a:srgbClr val="99FFCC"/>
      </a:accent2>
      <a:accent3>
        <a:srgbClr val="FFFFFF"/>
      </a:accent3>
      <a:accent4>
        <a:srgbClr val="000000"/>
      </a:accent4>
      <a:accent5>
        <a:srgbClr val="ADCAFF"/>
      </a:accent5>
      <a:accent6>
        <a:srgbClr val="8AE7B9"/>
      </a:accent6>
      <a:hlink>
        <a:srgbClr val="CC0066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99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AEN_12_8_03">
  <a:themeElements>
    <a:clrScheme name="AEN_12_8_03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EN_12_8_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EN_12_8_03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EN_12_8_03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N_12_8_03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N_12_8_03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N_12_8_0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N_12_8_0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N_12_8_0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AEN_12_8_03">
  <a:themeElements>
    <a:clrScheme name="AEN_12_8_03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EN_12_8_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EN_12_8_03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EN_12_8_03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N_12_8_03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N_12_8_03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N_12_8_0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N_12_8_0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N_12_8_0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Title - Top">
  <a:themeElements>
    <a:clrScheme name="">
      <a:dk1>
        <a:srgbClr val="43412C"/>
      </a:dk1>
      <a:lt1>
        <a:srgbClr val="E6E6E6"/>
      </a:lt1>
      <a:dk2>
        <a:srgbClr val="000000"/>
      </a:dk2>
      <a:lt2>
        <a:srgbClr val="FFFFFF"/>
      </a:lt2>
      <a:accent1>
        <a:srgbClr val="6666FF"/>
      </a:accent1>
      <a:accent2>
        <a:srgbClr val="333399"/>
      </a:accent2>
      <a:accent3>
        <a:srgbClr val="F0F0F0"/>
      </a:accent3>
      <a:accent4>
        <a:srgbClr val="383624"/>
      </a:accent4>
      <a:accent5>
        <a:srgbClr val="B8B8F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Title - Top">
      <a:majorFont>
        <a:latin typeface="Arial"/>
        <a:ea typeface="ヒラギノ角ゴ ProN W3"/>
        <a:cs typeface="ヒラギノ角ゴ ProN W3"/>
      </a:majorFont>
      <a:minorFont>
        <a:latin typeface="Hoefler Text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Title &amp; Bullets">
  <a:themeElements>
    <a:clrScheme name="">
      <a:dk1>
        <a:srgbClr val="43412C"/>
      </a:dk1>
      <a:lt1>
        <a:srgbClr val="E6E6E6"/>
      </a:lt1>
      <a:dk2>
        <a:srgbClr val="000000"/>
      </a:dk2>
      <a:lt2>
        <a:srgbClr val="FFFFFF"/>
      </a:lt2>
      <a:accent1>
        <a:srgbClr val="BFBFBF"/>
      </a:accent1>
      <a:accent2>
        <a:srgbClr val="333399"/>
      </a:accent2>
      <a:accent3>
        <a:srgbClr val="F0F0F0"/>
      </a:accent3>
      <a:accent4>
        <a:srgbClr val="383624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1_Title &amp; Bullets">
      <a:majorFont>
        <a:latin typeface="Arial"/>
        <a:ea typeface="ヒラギノ角ゴ ProN W3"/>
        <a:cs typeface="ヒラギノ角ゴ ProN W3"/>
      </a:majorFont>
      <a:minorFont>
        <a:latin typeface="Arial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le - Top">
  <a:themeElements>
    <a:clrScheme name="">
      <a:dk1>
        <a:srgbClr val="43412C"/>
      </a:dk1>
      <a:lt1>
        <a:srgbClr val="E6E6E6"/>
      </a:lt1>
      <a:dk2>
        <a:srgbClr val="000000"/>
      </a:dk2>
      <a:lt2>
        <a:srgbClr val="FFFFFF"/>
      </a:lt2>
      <a:accent1>
        <a:srgbClr val="6666FF"/>
      </a:accent1>
      <a:accent2>
        <a:srgbClr val="333399"/>
      </a:accent2>
      <a:accent3>
        <a:srgbClr val="F0F0F0"/>
      </a:accent3>
      <a:accent4>
        <a:srgbClr val="383624"/>
      </a:accent4>
      <a:accent5>
        <a:srgbClr val="B8B8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Arial"/>
        <a:ea typeface="ヒラギノ角ゴ ProN W3"/>
        <a:cs typeface="ヒラギノ角ゴ ProN W3"/>
      </a:majorFont>
      <a:minorFont>
        <a:latin typeface="Hoefler Text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>
            <a:tab pos="279400" algn="l"/>
            <a:tab pos="558800" algn="l"/>
            <a:tab pos="838200" algn="l"/>
            <a:tab pos="1117600" algn="l"/>
            <a:tab pos="1384300" algn="l"/>
            <a:tab pos="1663700" algn="l"/>
            <a:tab pos="1943100" algn="l"/>
            <a:tab pos="2222500" algn="l"/>
            <a:tab pos="2501900" algn="l"/>
            <a:tab pos="2781300" algn="l"/>
            <a:tab pos="3060700" algn="l"/>
            <a:tab pos="3340100" algn="l"/>
          </a:tabLst>
          <a:defRPr kumimoji="0" lang="en-US" sz="2800" b="0" i="0" u="none" strike="noStrike" cap="none" normalizeH="0" baseline="0">
            <a:ln>
              <a:noFill/>
            </a:ln>
            <a:solidFill>
              <a:srgbClr val="43412C"/>
            </a:solidFill>
            <a:effectLst/>
            <a:latin typeface="Hoefler Text" pitchFamily="-12" charset="0"/>
            <a:ea typeface="ヒラギノ明朝 ProN W3" charset="-128"/>
            <a:cs typeface="ヒラギノ明朝 ProN W3" charset="-128"/>
            <a:sym typeface="Hoefler Text" pitchFamily="-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>
            <a:tab pos="279400" algn="l"/>
            <a:tab pos="558800" algn="l"/>
            <a:tab pos="838200" algn="l"/>
            <a:tab pos="1117600" algn="l"/>
            <a:tab pos="1384300" algn="l"/>
            <a:tab pos="1663700" algn="l"/>
            <a:tab pos="1943100" algn="l"/>
            <a:tab pos="2222500" algn="l"/>
            <a:tab pos="2501900" algn="l"/>
            <a:tab pos="2781300" algn="l"/>
            <a:tab pos="3060700" algn="l"/>
            <a:tab pos="3340100" algn="l"/>
          </a:tabLst>
          <a:defRPr kumimoji="0" lang="en-US" sz="2800" b="0" i="0" u="none" strike="noStrike" cap="none" normalizeH="0" baseline="0">
            <a:ln>
              <a:noFill/>
            </a:ln>
            <a:solidFill>
              <a:srgbClr val="43412C"/>
            </a:solidFill>
            <a:effectLst/>
            <a:latin typeface="Hoefler Text" pitchFamily="-12" charset="0"/>
            <a:ea typeface="ヒラギノ明朝 ProN W3" charset="-128"/>
            <a:cs typeface="ヒラギノ明朝 ProN W3" charset="-128"/>
            <a:sym typeface="Hoefler Text" pitchFamily="-12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&amp; Bullets">
  <a:themeElements>
    <a:clrScheme name="">
      <a:dk1>
        <a:srgbClr val="43412C"/>
      </a:dk1>
      <a:lt1>
        <a:srgbClr val="E6E6E6"/>
      </a:lt1>
      <a:dk2>
        <a:srgbClr val="000000"/>
      </a:dk2>
      <a:lt2>
        <a:srgbClr val="FFFFFF"/>
      </a:lt2>
      <a:accent1>
        <a:srgbClr val="BFBFBF"/>
      </a:accent1>
      <a:accent2>
        <a:srgbClr val="333399"/>
      </a:accent2>
      <a:accent3>
        <a:srgbClr val="F0F0F0"/>
      </a:accent3>
      <a:accent4>
        <a:srgbClr val="383624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Arial"/>
        <a:ea typeface="ヒラギノ角ゴ ProN W3"/>
        <a:cs typeface="ヒラギノ角ゴ ProN W3"/>
      </a:majorFont>
      <a:minorFont>
        <a:latin typeface="Arial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>
            <a:tab pos="279400" algn="l"/>
            <a:tab pos="558800" algn="l"/>
            <a:tab pos="838200" algn="l"/>
            <a:tab pos="1117600" algn="l"/>
            <a:tab pos="1384300" algn="l"/>
            <a:tab pos="1663700" algn="l"/>
            <a:tab pos="1943100" algn="l"/>
            <a:tab pos="2222500" algn="l"/>
            <a:tab pos="2501900" algn="l"/>
            <a:tab pos="2781300" algn="l"/>
            <a:tab pos="3060700" algn="l"/>
            <a:tab pos="3340100" algn="l"/>
          </a:tabLst>
          <a:defRPr kumimoji="0" lang="en-US" sz="2800" b="0" i="0" u="none" strike="noStrike" cap="none" normalizeH="0" baseline="0">
            <a:ln>
              <a:noFill/>
            </a:ln>
            <a:solidFill>
              <a:srgbClr val="43412C"/>
            </a:solidFill>
            <a:effectLst/>
            <a:latin typeface="Hoefler Text" pitchFamily="-12" charset="0"/>
            <a:ea typeface="ヒラギノ明朝 ProN W3" charset="-128"/>
            <a:cs typeface="ヒラギノ明朝 ProN W3" charset="-128"/>
            <a:sym typeface="Hoefler Text" pitchFamily="-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>
            <a:tab pos="279400" algn="l"/>
            <a:tab pos="558800" algn="l"/>
            <a:tab pos="838200" algn="l"/>
            <a:tab pos="1117600" algn="l"/>
            <a:tab pos="1384300" algn="l"/>
            <a:tab pos="1663700" algn="l"/>
            <a:tab pos="1943100" algn="l"/>
            <a:tab pos="2222500" algn="l"/>
            <a:tab pos="2501900" algn="l"/>
            <a:tab pos="2781300" algn="l"/>
            <a:tab pos="3060700" algn="l"/>
            <a:tab pos="3340100" algn="l"/>
          </a:tabLst>
          <a:defRPr kumimoji="0" lang="en-US" sz="2800" b="0" i="0" u="none" strike="noStrike" cap="none" normalizeH="0" baseline="0">
            <a:ln>
              <a:noFill/>
            </a:ln>
            <a:solidFill>
              <a:srgbClr val="43412C"/>
            </a:solidFill>
            <a:effectLst/>
            <a:latin typeface="Hoefler Text" pitchFamily="-12" charset="0"/>
            <a:ea typeface="ヒラギノ明朝 ProN W3" charset="-128"/>
            <a:cs typeface="ヒラギノ明朝 ProN W3" charset="-128"/>
            <a:sym typeface="Hoefler Text" pitchFamily="-12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D:\Microsoft Office\Templates\Blank Presentation.pot</Template>
  <TotalTime>38816</TotalTime>
  <Words>3291</Words>
  <Application>Microsoft PowerPoint</Application>
  <PresentationFormat>On-screen Show (4:3)</PresentationFormat>
  <Paragraphs>629</Paragraphs>
  <Slides>48</Slides>
  <Notes>43</Notes>
  <HiddenSlides>0</HiddenSlides>
  <MMClips>0</MMClips>
  <ScaleCrop>false</ScaleCrop>
  <HeadingPairs>
    <vt:vector size="6" baseType="variant">
      <vt:variant>
        <vt:lpstr>Theme</vt:lpstr>
      </vt:variant>
      <vt:variant>
        <vt:i4>15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65" baseType="lpstr">
      <vt:lpstr>Blank Presentation</vt:lpstr>
      <vt:lpstr>3_Custom Design</vt:lpstr>
      <vt:lpstr>4_Custom Design</vt:lpstr>
      <vt:lpstr>5_Custom Design</vt:lpstr>
      <vt:lpstr>2_Custom Design</vt:lpstr>
      <vt:lpstr>1_Custom Design</vt:lpstr>
      <vt:lpstr>Custom Design</vt:lpstr>
      <vt:lpstr>Title - Top</vt:lpstr>
      <vt:lpstr>Title &amp; Bullets</vt:lpstr>
      <vt:lpstr>Title &amp; Bullets - Left</vt:lpstr>
      <vt:lpstr>1_Blank Presentation</vt:lpstr>
      <vt:lpstr>AEN_12_8_03</vt:lpstr>
      <vt:lpstr>1_AEN_12_8_03</vt:lpstr>
      <vt:lpstr>1_Title - Top</vt:lpstr>
      <vt:lpstr>1_Title &amp; Bullets</vt:lpstr>
      <vt:lpstr>Document</vt:lpstr>
      <vt:lpstr>Equation</vt:lpstr>
      <vt:lpstr>AAC Meeting</vt:lpstr>
      <vt:lpstr>Introduction</vt:lpstr>
      <vt:lpstr>MANX and Mu2e</vt:lpstr>
      <vt:lpstr>Structure of this talk</vt:lpstr>
      <vt:lpstr>Slide 5</vt:lpstr>
      <vt:lpstr>Two Classes of  Backgrounds</vt:lpstr>
      <vt:lpstr>Prompt Backgrounds</vt:lpstr>
      <vt:lpstr>Radiative π vs. Time</vt:lpstr>
      <vt:lpstr>Beam Flash</vt:lpstr>
      <vt:lpstr>Other Backgrounds</vt:lpstr>
      <vt:lpstr>Backgrounds from Stopped Muons(Cont’d) </vt:lpstr>
      <vt:lpstr>Long Transit Time Background</vt:lpstr>
      <vt:lpstr>Choice of Stopping Material: rate vs wait</vt:lpstr>
      <vt:lpstr>Prompt Background  and Choice of Z</vt:lpstr>
      <vt:lpstr>Slide 15</vt:lpstr>
      <vt:lpstr>Previous Data, mNeN</vt:lpstr>
      <vt:lpstr>Mu2e Upgrades</vt:lpstr>
      <vt:lpstr>Upgrade Plans...</vt:lpstr>
      <vt:lpstr>Upgrade Challenges</vt:lpstr>
      <vt:lpstr>Conclusions (upgrade)</vt:lpstr>
      <vt:lpstr>Structure of this talk</vt:lpstr>
      <vt:lpstr>Major components of the plan </vt:lpstr>
      <vt:lpstr>Project X</vt:lpstr>
      <vt:lpstr>Slide 24</vt:lpstr>
      <vt:lpstr>Two-stage resonant extraction</vt:lpstr>
      <vt:lpstr>Stopping Muon Beams 101</vt:lpstr>
      <vt:lpstr> </vt:lpstr>
      <vt:lpstr>Slide 28</vt:lpstr>
      <vt:lpstr>Momentum vs Range in LiH</vt:lpstr>
      <vt:lpstr>Concepts</vt:lpstr>
      <vt:lpstr>SBIR: Stopping Muon Beams</vt:lpstr>
      <vt:lpstr>However, …</vt:lpstr>
      <vt:lpstr>Target + Wedge @ Dipole Edge</vt:lpstr>
      <vt:lpstr>Dipole + Wedge Results</vt:lpstr>
      <vt:lpstr>Transmit muons to stopping target </vt:lpstr>
      <vt:lpstr>Reconfigure stopping target/detector </vt:lpstr>
      <vt:lpstr>Advantages</vt:lpstr>
      <vt:lpstr>In conclusion:</vt:lpstr>
      <vt:lpstr>Backup slides</vt:lpstr>
      <vt:lpstr>Detector and Solenoid</vt:lpstr>
      <vt:lpstr>Production Solenoid:</vt:lpstr>
      <vt:lpstr>Transport Solenoid</vt:lpstr>
      <vt:lpstr>Separation of m- from m+</vt:lpstr>
      <vt:lpstr>Detector Solenoid</vt:lpstr>
      <vt:lpstr> Pulsed Beam Structure</vt:lpstr>
      <vt:lpstr>Extinction Scheme</vt:lpstr>
      <vt:lpstr>Project X Timing</vt:lpstr>
      <vt:lpstr>Advantages of Wedge@edge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witherel</dc:creator>
  <cp:lastModifiedBy>Rolland Johnson</cp:lastModifiedBy>
  <cp:revision>490</cp:revision>
  <cp:lastPrinted>2001-04-02T15:26:12Z</cp:lastPrinted>
  <dcterms:created xsi:type="dcterms:W3CDTF">1999-03-30T20:07:59Z</dcterms:created>
  <dcterms:modified xsi:type="dcterms:W3CDTF">2009-02-01T22:05:21Z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U:\web stuff</vt:lpwstr>
  </property>
</Properties>
</file>