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  <p:sldMasterId id="2147483852" r:id="rId8"/>
    <p:sldMasterId id="2147483864" r:id="rId9"/>
    <p:sldMasterId id="2147483888" r:id="rId10"/>
    <p:sldMasterId id="2147483900" r:id="rId11"/>
    <p:sldMasterId id="2147483912" r:id="rId12"/>
    <p:sldMasterId id="2147483924" r:id="rId13"/>
    <p:sldMasterId id="2147484082" r:id="rId14"/>
    <p:sldMasterId id="2147484083" r:id="rId15"/>
  </p:sldMasterIdLst>
  <p:notesMasterIdLst>
    <p:notesMasterId r:id="rId64"/>
  </p:notesMasterIdLst>
  <p:handoutMasterIdLst>
    <p:handoutMasterId r:id="rId65"/>
  </p:handoutMasterIdLst>
  <p:sldIdLst>
    <p:sldId id="339" r:id="rId16"/>
    <p:sldId id="459" r:id="rId17"/>
    <p:sldId id="494" r:id="rId18"/>
    <p:sldId id="460" r:id="rId19"/>
    <p:sldId id="496" r:id="rId20"/>
    <p:sldId id="477" r:id="rId21"/>
    <p:sldId id="479" r:id="rId22"/>
    <p:sldId id="480" r:id="rId23"/>
    <p:sldId id="481" r:id="rId24"/>
    <p:sldId id="482" r:id="rId25"/>
    <p:sldId id="498" r:id="rId26"/>
    <p:sldId id="499" r:id="rId27"/>
    <p:sldId id="483" r:id="rId28"/>
    <p:sldId id="484" r:id="rId29"/>
    <p:sldId id="486" r:id="rId30"/>
    <p:sldId id="516" r:id="rId31"/>
    <p:sldId id="489" r:id="rId32"/>
    <p:sldId id="490" r:id="rId33"/>
    <p:sldId id="491" r:id="rId34"/>
    <p:sldId id="493" r:id="rId35"/>
    <p:sldId id="495" r:id="rId36"/>
    <p:sldId id="500" r:id="rId37"/>
    <p:sldId id="453" r:id="rId38"/>
    <p:sldId id="380" r:id="rId39"/>
    <p:sldId id="502" r:id="rId40"/>
    <p:sldId id="503" r:id="rId41"/>
    <p:sldId id="504" r:id="rId42"/>
    <p:sldId id="505" r:id="rId43"/>
    <p:sldId id="513" r:id="rId44"/>
    <p:sldId id="506" r:id="rId45"/>
    <p:sldId id="515" r:id="rId46"/>
    <p:sldId id="507" r:id="rId47"/>
    <p:sldId id="508" r:id="rId48"/>
    <p:sldId id="512" r:id="rId49"/>
    <p:sldId id="510" r:id="rId50"/>
    <p:sldId id="511" r:id="rId51"/>
    <p:sldId id="501" r:id="rId52"/>
    <p:sldId id="452" r:id="rId53"/>
    <p:sldId id="304" r:id="rId54"/>
    <p:sldId id="517" r:id="rId55"/>
    <p:sldId id="518" r:id="rId56"/>
    <p:sldId id="519" r:id="rId57"/>
    <p:sldId id="520" r:id="rId58"/>
    <p:sldId id="521" r:id="rId59"/>
    <p:sldId id="522" r:id="rId60"/>
    <p:sldId id="523" r:id="rId61"/>
    <p:sldId id="524" r:id="rId62"/>
    <p:sldId id="509" r:id="rId63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8" autoAdjust="0"/>
    <p:restoredTop sz="94761" autoAdjust="0"/>
  </p:normalViewPr>
  <p:slideViewPr>
    <p:cSldViewPr>
      <p:cViewPr>
        <p:scale>
          <a:sx n="66" d="100"/>
          <a:sy n="66" d="100"/>
        </p:scale>
        <p:origin x="-1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3B2E0-6F90-46F6-93FE-5F5B24137B3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F6471-F9DC-495E-B601-8D1622C413FA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14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00F5E-2732-46A5-863F-A0CA4A562881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15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0CFFD-E166-4DF4-82B0-5FB7F3B51D2D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BFE23-A720-45B5-BE74-736FB6EB91D6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19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1E039-096C-4B42-9EA5-5C5345A666DD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20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87EB8-8526-4746-A859-593957EBB1D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53FBD-6244-4503-AFC1-84F4BEAF965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114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2" name="Header Placeholder 3"/>
          <p:cNvSpPr txBox="1">
            <a:spLocks noGrp="1"/>
          </p:cNvSpPr>
          <p:nvPr/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/>
          <a:lstStyle/>
          <a:p>
            <a:pPr defTabSz="947738"/>
            <a:r>
              <a:rPr lang="en-US" altLang="en-US" sz="1200" b="0">
                <a:latin typeface="Times New Roman" pitchFamily="18" charset="0"/>
              </a:rPr>
              <a:t>Test</a:t>
            </a:r>
          </a:p>
        </p:txBody>
      </p:sp>
      <p:sp>
        <p:nvSpPr>
          <p:cNvPr id="91143" name="Slide Number Placeholder 4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3EC608E4-A485-4EC3-B093-A73BA540E585}" type="slidenum">
              <a:rPr lang="en-US" altLang="en-US" sz="1200" b="0">
                <a:latin typeface="Times New Roman" pitchFamily="18" charset="0"/>
              </a:rPr>
              <a:pPr algn="r" defTabSz="947738"/>
              <a:t>24</a:t>
            </a:fld>
            <a:endParaRPr lang="en-US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596A8-F30F-469A-B3FA-3B3D7147C271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93B39-5578-46B3-BF87-98834A778F8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218116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385BA5EC-6741-4C39-BB4D-7C87845E70D3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40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220164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F5F75AFB-DF37-4AB6-9134-C34C40202B05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41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222212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3BD80197-AA51-4622-9937-BE3597A8566B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42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2E52C45E-45AB-4249-8C06-E7984B86BFDF}" type="slidenum">
              <a:rPr lang="en-US" sz="1200" b="0">
                <a:latin typeface="Arial" pitchFamily="34" charset="0"/>
              </a:rPr>
              <a:pPr algn="r" defTabSz="947738"/>
              <a:t>43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224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693738"/>
            <a:ext cx="4614863" cy="3462337"/>
          </a:xfrm>
          <a:ln/>
        </p:spPr>
      </p:sp>
      <p:sp>
        <p:nvSpPr>
          <p:cNvPr id="2242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24261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6D056A6F-8787-4C0A-9177-AA9EED19A673}" type="slidenum">
              <a:rPr lang="en-US" sz="1200">
                <a:latin typeface="Calibri" pitchFamily="34" charset="0"/>
              </a:rPr>
              <a:pPr algn="r" defTabSz="923925"/>
              <a:t>43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9560DF0B-E441-4AED-895C-380FA6DC27AB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44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  <p:sp>
        <p:nvSpPr>
          <p:cNvPr id="226307" name="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noFill/>
          <a:ln/>
        </p:spPr>
        <p:txBody>
          <a:bodyPr/>
          <a:lstStyle/>
          <a:p>
            <a:pPr eaLnBrk="1" hangingPunct="1"/>
            <a:r>
              <a:rPr lang="en-US" sz="1600" smtClean="0">
                <a:latin typeface="Lucida Grande CE"/>
                <a:ea typeface="Lucida Grande CE"/>
                <a:cs typeface="Lucida Grande CE"/>
                <a:sym typeface="Lucida Grande CE"/>
              </a:rPr>
              <a:t>so background goes down center and signal spirals out to tracker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231428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CDAF0B85-2126-425B-A803-C2323F19850F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45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233476" name="Slide Number Placeholder 3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47B6DF4B-30B6-4E1D-B14D-7DD5324D859F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46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/>
          </p:cNvSpPr>
          <p:nvPr/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4" tIns="47315" rIns="94644" bIns="47315" anchor="b"/>
          <a:lstStyle/>
          <a:p>
            <a:pPr algn="r" defTabSz="947738"/>
            <a:fld id="{E535B93D-A38D-48F9-BE17-6006ACE9A2E3}" type="slidenum">
              <a:rPr lang="en-US" sz="1200" b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 algn="r" defTabSz="947738"/>
              <a:t>47</a:t>
            </a:fld>
            <a:endParaRPr lang="en-US" sz="1200" b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  <p:sp>
        <p:nvSpPr>
          <p:cNvPr id="235523" name="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noFill/>
          <a:ln/>
        </p:spPr>
        <p:txBody>
          <a:bodyPr/>
          <a:lstStyle/>
          <a:p>
            <a:pPr eaLnBrk="1" hangingPunct="1"/>
            <a:r>
              <a:rPr lang="en-US" sz="1600" smtClean="0">
                <a:latin typeface="Lucida Grande CE"/>
                <a:ea typeface="Lucida Grande CE"/>
                <a:cs typeface="Lucida Grande CE"/>
                <a:sym typeface="Lucida Grande CE"/>
              </a:rPr>
              <a:t>in principle, we could run at project x without significant upgrades -- run longer, and can take instantaneous rates x4 higher.  So that would get about an order of magnitude right away.  Getting additional x10 is hard and requires redesign. 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0B24E-44C8-4AEA-ACBE-D8885CF39191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E025D-DB96-4821-A829-A1FC9171DC9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927475" y="87725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9323D08C-E93E-4FE7-80BB-C27550A15ABE}" type="slidenum">
              <a:rPr lang="en-US" sz="1200">
                <a:latin typeface="Calibri" pitchFamily="34" charset="0"/>
              </a:rPr>
              <a:pPr algn="r" defTabSz="923925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4863" cy="3462337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8937B-AA1B-4FD5-9DA3-C297F902EC42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6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B2058-8654-4BA6-AD88-239FFBDF422F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7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  <p:sp>
        <p:nvSpPr>
          <p:cNvPr id="79875" name="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noFill/>
          <a:ln/>
        </p:spPr>
        <p:txBody>
          <a:bodyPr/>
          <a:lstStyle/>
          <a:p>
            <a:pPr eaLnBrk="1" hangingPunct="1"/>
            <a:r>
              <a:rPr lang="en-US" sz="1600" smtClean="0">
                <a:latin typeface="Lucida Grande CE"/>
                <a:ea typeface="Lucida Grande CE"/>
                <a:cs typeface="Lucida Grande CE"/>
                <a:sym typeface="Lucida Grande CE"/>
              </a:rPr>
              <a:t>76 MeV from relativistic kinematics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7C475-087D-4F1A-9DF5-749436B9A59F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9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oefler Text" pitchFamily="2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D718C-9DFA-4A0A-9280-6FAA7281629A}" type="slidenum">
              <a:rPr lang="en-US" smtClean="0">
                <a:solidFill>
                  <a:srgbClr val="43412C"/>
                </a:solidFill>
                <a:latin typeface="Hoefler Text" pitchFamily="28" charset="0"/>
                <a:ea typeface="ヒラギノ明朝 ProN W3"/>
                <a:cs typeface="ヒラギノ明朝 ProN W3"/>
                <a:sym typeface="Hoefler Text" pitchFamily="28" charset="0"/>
              </a:rPr>
              <a:pPr/>
              <a:t>10</a:t>
            </a:fld>
            <a:endParaRPr lang="en-US" smtClean="0">
              <a:solidFill>
                <a:srgbClr val="43412C"/>
              </a:solidFill>
              <a:latin typeface="Hoefler Text" pitchFamily="28" charset="0"/>
              <a:ea typeface="ヒラギノ明朝 ProN W3"/>
              <a:cs typeface="ヒラギノ明朝 ProN W3"/>
              <a:sym typeface="Hoefler Text" pitchFamily="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95F2-16B7-4276-A57D-D1CEE795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-297180"/>
            <a:ext cx="1840230" cy="651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-297180"/>
            <a:ext cx="5383530" cy="651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E4C3-BCA8-48E4-B06D-E3B02A76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1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4" indent="0" algn="ctr">
              <a:buNone/>
              <a:defRPr/>
            </a:lvl2pPr>
            <a:lvl3pPr marL="822928" indent="0" algn="ctr">
              <a:buNone/>
              <a:defRPr/>
            </a:lvl3pPr>
            <a:lvl4pPr marL="1234391" indent="0" algn="ctr">
              <a:buNone/>
              <a:defRPr/>
            </a:lvl4pPr>
            <a:lvl5pPr marL="1645854" indent="0" algn="ctr">
              <a:buNone/>
              <a:defRPr/>
            </a:lvl5pPr>
            <a:lvl6pPr marL="2057318" indent="0" algn="ctr">
              <a:buNone/>
              <a:defRPr/>
            </a:lvl6pPr>
            <a:lvl7pPr marL="2468781" indent="0" algn="ctr">
              <a:buNone/>
              <a:defRPr/>
            </a:lvl7pPr>
            <a:lvl8pPr marL="2880245" indent="0" algn="ctr">
              <a:buNone/>
              <a:defRPr/>
            </a:lvl8pPr>
            <a:lvl9pPr marL="32917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9EE2-8904-41C4-BA2B-0ECC8D33F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EFAB-6ACA-43D3-A611-8F06DBAA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4" indent="0">
              <a:buNone/>
              <a:defRPr sz="1600"/>
            </a:lvl2pPr>
            <a:lvl3pPr marL="822928" indent="0">
              <a:buNone/>
              <a:defRPr sz="1400"/>
            </a:lvl3pPr>
            <a:lvl4pPr marL="1234391" indent="0">
              <a:buNone/>
              <a:defRPr sz="1300"/>
            </a:lvl4pPr>
            <a:lvl5pPr marL="1645854" indent="0">
              <a:buNone/>
              <a:defRPr sz="1300"/>
            </a:lvl5pPr>
            <a:lvl6pPr marL="2057318" indent="0">
              <a:buNone/>
              <a:defRPr sz="1300"/>
            </a:lvl6pPr>
            <a:lvl7pPr marL="2468781" indent="0">
              <a:buNone/>
              <a:defRPr sz="1300"/>
            </a:lvl7pPr>
            <a:lvl8pPr marL="2880245" indent="0">
              <a:buNone/>
              <a:defRPr sz="1300"/>
            </a:lvl8pPr>
            <a:lvl9pPr marL="329170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6B11-60A6-4BE8-BFC4-584C1DB4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748790"/>
            <a:ext cx="1657350" cy="446913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748790"/>
            <a:ext cx="1657350" cy="446913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277-6ABB-471D-9CE4-4A9D2C68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4" indent="0">
              <a:buNone/>
              <a:defRPr sz="1800" b="1"/>
            </a:lvl2pPr>
            <a:lvl3pPr marL="822928" indent="0">
              <a:buNone/>
              <a:defRPr sz="1600" b="1"/>
            </a:lvl3pPr>
            <a:lvl4pPr marL="1234391" indent="0">
              <a:buNone/>
              <a:defRPr sz="1400" b="1"/>
            </a:lvl4pPr>
            <a:lvl5pPr marL="1645854" indent="0">
              <a:buNone/>
              <a:defRPr sz="1400" b="1"/>
            </a:lvl5pPr>
            <a:lvl6pPr marL="2057318" indent="0">
              <a:buNone/>
              <a:defRPr sz="1400" b="1"/>
            </a:lvl6pPr>
            <a:lvl7pPr marL="2468781" indent="0">
              <a:buNone/>
              <a:defRPr sz="1400" b="1"/>
            </a:lvl7pPr>
            <a:lvl8pPr marL="2880245" indent="0">
              <a:buNone/>
              <a:defRPr sz="1400" b="1"/>
            </a:lvl8pPr>
            <a:lvl9pPr marL="3291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1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4" indent="0">
              <a:buNone/>
              <a:defRPr sz="1800" b="1"/>
            </a:lvl2pPr>
            <a:lvl3pPr marL="822928" indent="0">
              <a:buNone/>
              <a:defRPr sz="1600" b="1"/>
            </a:lvl3pPr>
            <a:lvl4pPr marL="1234391" indent="0">
              <a:buNone/>
              <a:defRPr sz="1400" b="1"/>
            </a:lvl4pPr>
            <a:lvl5pPr marL="1645854" indent="0">
              <a:buNone/>
              <a:defRPr sz="1400" b="1"/>
            </a:lvl5pPr>
            <a:lvl6pPr marL="2057318" indent="0">
              <a:buNone/>
              <a:defRPr sz="1400" b="1"/>
            </a:lvl6pPr>
            <a:lvl7pPr marL="2468781" indent="0">
              <a:buNone/>
              <a:defRPr sz="1400" b="1"/>
            </a:lvl7pPr>
            <a:lvl8pPr marL="2880245" indent="0">
              <a:buNone/>
              <a:defRPr sz="1400" b="1"/>
            </a:lvl8pPr>
            <a:lvl9pPr marL="3291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1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1ED0-B5B1-4DEE-B1E7-2502BFB4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33AE-94E5-45E0-A4F7-3FC1285F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94F6-F290-42C6-8A6E-AA8B5F7A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6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9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4" indent="0">
              <a:buNone/>
              <a:defRPr sz="1100"/>
            </a:lvl2pPr>
            <a:lvl3pPr marL="822928" indent="0">
              <a:buNone/>
              <a:defRPr sz="900"/>
            </a:lvl3pPr>
            <a:lvl4pPr marL="1234391" indent="0">
              <a:buNone/>
              <a:defRPr sz="800"/>
            </a:lvl4pPr>
            <a:lvl5pPr marL="1645854" indent="0">
              <a:buNone/>
              <a:defRPr sz="800"/>
            </a:lvl5pPr>
            <a:lvl6pPr marL="2057318" indent="0">
              <a:buNone/>
              <a:defRPr sz="800"/>
            </a:lvl6pPr>
            <a:lvl7pPr marL="2468781" indent="0">
              <a:buNone/>
              <a:defRPr sz="800"/>
            </a:lvl7pPr>
            <a:lvl8pPr marL="2880245" indent="0">
              <a:buNone/>
              <a:defRPr sz="800"/>
            </a:lvl8pPr>
            <a:lvl9pPr marL="32917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53F9-8110-495B-ADE3-04F1D8A8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4" indent="0">
              <a:buNone/>
              <a:defRPr sz="2500"/>
            </a:lvl2pPr>
            <a:lvl3pPr marL="822928" indent="0">
              <a:buNone/>
              <a:defRPr sz="2200"/>
            </a:lvl3pPr>
            <a:lvl4pPr marL="1234391" indent="0">
              <a:buNone/>
              <a:defRPr sz="1800"/>
            </a:lvl4pPr>
            <a:lvl5pPr marL="1645854" indent="0">
              <a:buNone/>
              <a:defRPr sz="1800"/>
            </a:lvl5pPr>
            <a:lvl6pPr marL="2057318" indent="0">
              <a:buNone/>
              <a:defRPr sz="1800"/>
            </a:lvl6pPr>
            <a:lvl7pPr marL="2468781" indent="0">
              <a:buNone/>
              <a:defRPr sz="1800"/>
            </a:lvl7pPr>
            <a:lvl8pPr marL="2880245" indent="0">
              <a:buNone/>
              <a:defRPr sz="1800"/>
            </a:lvl8pPr>
            <a:lvl9pPr marL="3291708" indent="0">
              <a:buNone/>
              <a:defRPr sz="1800"/>
            </a:lvl9pPr>
          </a:lstStyle>
          <a:p>
            <a:pPr lvl="0"/>
            <a:endParaRPr lang="en-US" noProof="0">
              <a:sym typeface="Times New Roman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4" indent="0">
              <a:buNone/>
              <a:defRPr sz="1100"/>
            </a:lvl2pPr>
            <a:lvl3pPr marL="822928" indent="0">
              <a:buNone/>
              <a:defRPr sz="900"/>
            </a:lvl3pPr>
            <a:lvl4pPr marL="1234391" indent="0">
              <a:buNone/>
              <a:defRPr sz="800"/>
            </a:lvl4pPr>
            <a:lvl5pPr marL="1645854" indent="0">
              <a:buNone/>
              <a:defRPr sz="800"/>
            </a:lvl5pPr>
            <a:lvl6pPr marL="2057318" indent="0">
              <a:buNone/>
              <a:defRPr sz="800"/>
            </a:lvl6pPr>
            <a:lvl7pPr marL="2468781" indent="0">
              <a:buNone/>
              <a:defRPr sz="800"/>
            </a:lvl7pPr>
            <a:lvl8pPr marL="2880245" indent="0">
              <a:buNone/>
              <a:defRPr sz="800"/>
            </a:lvl8pPr>
            <a:lvl9pPr marL="32917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3CAC-8572-41FA-BCAA-CF2E7E77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5F62-963A-4F58-958C-02CEEEBAF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3750" y="-400050"/>
            <a:ext cx="2077403" cy="6617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-400050"/>
            <a:ext cx="6095048" cy="6617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4DE2-6FFC-499E-A9CF-32FB28173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AE94-E2DC-43F8-9080-8DAFDA0FF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9, 2009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779C-2604-4247-8815-EBCC0405E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</a:t>
            </a:r>
            <a:r>
              <a:rPr lang="en-US" err="1"/>
              <a:t>Ankenbrandt</a:t>
            </a:r>
            <a:r>
              <a:rPr lang="en-US"/>
              <a:t>                 </a:t>
            </a:r>
            <a:r>
              <a:rPr lang="en-US" err="1"/>
              <a:t>Muons</a:t>
            </a:r>
            <a:r>
              <a:rPr lang="en-US"/>
              <a:t>, Inc. and </a:t>
            </a:r>
            <a:r>
              <a:rPr lang="en-US" err="1"/>
              <a:t>Fermilab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F4B3-3B41-4FDB-8302-B50E68A3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56F3-04A5-48F5-9BBA-E41F33FA9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D2D6-322E-457E-981E-9D53A6E2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C5963-BAAC-4BC8-A816-CEB0DF276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BE1A-681B-464D-9C9F-D050F81B5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C3ED4-062B-4099-B2B1-B9F7538C0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5044-97CD-454B-9510-6CC04D6B6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1FB9-5D1E-43EE-ADD5-E5774077F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B55B-1825-4D0F-A6D3-3770090BD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03213"/>
            <a:ext cx="6858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endParaRPr lang="en-US" sz="4800">
              <a:solidFill>
                <a:srgbClr val="000000"/>
              </a:solidFill>
              <a:latin typeface="FermiLgo" pitchFamily="2" charset="0"/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endParaRPr lang="en-US" sz="4800">
              <a:solidFill>
                <a:srgbClr val="000000"/>
              </a:solidFill>
              <a:latin typeface="FermiLgo" pitchFamily="2" charset="0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8001000" y="152400"/>
          <a:ext cx="568325" cy="609600"/>
        </p:xfrm>
        <a:graphic>
          <a:graphicData uri="http://schemas.openxmlformats.org/presentationml/2006/ole">
            <p:oleObj spid="_x0000_s236546" name="Document" r:id="rId3" imgW="393192" imgH="420624" progId="Word.Document.8">
              <p:embed/>
            </p:oleObj>
          </a:graphicData>
        </a:graphic>
      </p:graphicFrame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"/>
            <a:ext cx="1143000" cy="65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2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2048-C693-4848-85CD-7266D3348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1A0D-FBE8-41F7-B400-5A947CD6F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7D37-30DB-493D-B0F3-FA49DF4F7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ED6D-1432-465C-A1CF-40FD87DB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8943-F338-448A-A48B-E5D957BDF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3F6F-E3F3-4001-A09E-27C0630AE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5C9-6E3C-480F-88F3-CD3B5FEC0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0804-E957-42EC-BBA8-53CB9F785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9F3C-6263-4B88-A5CD-6D744D3DE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E425-E981-490F-A482-BED4EA6A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03213"/>
            <a:ext cx="6858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endParaRPr lang="en-US" sz="4800">
              <a:solidFill>
                <a:srgbClr val="000000"/>
              </a:solidFill>
              <a:latin typeface="FermiLgo" pitchFamily="2" charset="0"/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endParaRPr lang="en-US" sz="4800">
              <a:solidFill>
                <a:srgbClr val="000000"/>
              </a:solidFill>
              <a:latin typeface="FermiLgo" pitchFamily="2" charset="0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8001000" y="152400"/>
          <a:ext cx="568325" cy="609600"/>
        </p:xfrm>
        <a:graphic>
          <a:graphicData uri="http://schemas.openxmlformats.org/presentationml/2006/ole">
            <p:oleObj spid="_x0000_s237570" name="Document" r:id="rId3" imgW="393192" imgH="420624" progId="Word.Document.8">
              <p:embed/>
            </p:oleObj>
          </a:graphicData>
        </a:graphic>
      </p:graphicFrame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"/>
            <a:ext cx="1143000" cy="65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2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A0D6-6B7F-47FF-9640-83046D902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DF10-A6FF-4785-9C11-CC97E4070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D64A-D1E9-42F3-A760-E61A29E73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6BAA-63D0-41B7-B637-D2F98567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B327-F003-44D8-8CDC-2E1AA0E1D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5B5-BBA4-4551-AF6F-A4167BD0C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4286-CFF0-4CA6-9E2B-A3522C508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128E-D75E-4F8A-BF23-0A20389C7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AA33-A9F7-432B-BD3C-0AB29D2FD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5710-1B66-4C64-88CF-C29D5849D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D87131-D012-41E1-825D-225F2945D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6D9E4-FB19-4BBD-A308-3F3B10F4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3D4A30-C9C0-4571-A822-FDAACF5EF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508401-04FE-4C87-BC76-0C843121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D6046-AA7F-414D-95A9-3A79DA1F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58112-86F8-4CE3-81CD-41956E71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01A49E-054C-443A-8E0D-70D2009E8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3422F-EC2F-47BC-876D-C0DF46864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2B85A-3BAC-427E-95CB-499D50E1F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F05C3-A33A-42C2-A414-007EF05CD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20675"/>
            <a:ext cx="2057400" cy="644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20675"/>
            <a:ext cx="6019800" cy="6446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E41C2-D890-4C28-A992-25678C107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CF0C5A-B2F6-49F1-96F6-0829FB5B0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96D5AD-63CC-43F4-80BC-C0F471D86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FBFBC-5517-480D-BC26-C97DD52A0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175" y="1749425"/>
            <a:ext cx="3603625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425"/>
            <a:ext cx="3603625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BCD1F4-E957-42D5-A174-A73F5C5BA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93E8F-A26A-4505-93D5-45A29717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4EA17A-824B-4264-B32C-28A0163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D7C877-3861-4AC8-8A65-311C8A8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ECE37-670A-49A9-9C7D-5272831D3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C08C8-1CBD-43E2-BEF5-8FE7B48F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D7643-42A4-4A00-AAF2-34CBE1713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-296863"/>
            <a:ext cx="1839912" cy="6515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175" y="-296863"/>
            <a:ext cx="5367338" cy="6515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83B3B-B9C1-47D3-B00E-28AD0E10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February 4, 2009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573F-78BE-4051-BBB1-B7AA8A890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</a:t>
            </a:r>
            <a:r>
              <a:rPr lang="en-US" err="1"/>
              <a:t>Ankenbrandt</a:t>
            </a:r>
            <a:r>
              <a:rPr lang="en-US"/>
              <a:t>                 </a:t>
            </a:r>
            <a:r>
              <a:rPr lang="en-US" err="1"/>
              <a:t>Muons</a:t>
            </a:r>
            <a:r>
              <a:rPr lang="en-US"/>
              <a:t>, Inc. and </a:t>
            </a:r>
            <a:r>
              <a:rPr lang="en-US" err="1"/>
              <a:t>Fermilab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Chuck Ankenbrandt                         Muon Collider Design Workshop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8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3077"/>
          </a:xfrm>
          <a:prstGeom prst="rect">
            <a:avLst/>
          </a:prstGeom>
        </p:spPr>
        <p:txBody>
          <a:bodyPr vert="horz" lIns="82295" tIns="41148" rIns="82295" bIns="41148"/>
          <a:lstStyle>
            <a:lvl1pPr marL="0" indent="0" algn="ctr">
              <a:buNone/>
              <a:defRPr/>
            </a:lvl1pPr>
            <a:lvl2pPr marL="411476" indent="0" algn="ctr">
              <a:buNone/>
              <a:defRPr/>
            </a:lvl2pPr>
            <a:lvl3pPr marL="822952" indent="0" algn="ctr">
              <a:buNone/>
              <a:defRPr/>
            </a:lvl3pPr>
            <a:lvl4pPr marL="1234427" indent="0" algn="ctr">
              <a:buNone/>
              <a:defRPr/>
            </a:lvl4pPr>
            <a:lvl5pPr marL="1645904" indent="0" algn="ctr">
              <a:buNone/>
              <a:defRPr/>
            </a:lvl5pPr>
            <a:lvl6pPr marL="2057379" indent="0" algn="ctr">
              <a:buNone/>
              <a:defRPr/>
            </a:lvl6pPr>
            <a:lvl7pPr marL="2468856" indent="0" algn="ctr">
              <a:buNone/>
              <a:defRPr/>
            </a:lvl7pPr>
            <a:lvl8pPr marL="2880331" indent="0" algn="ctr">
              <a:buNone/>
              <a:defRPr/>
            </a:lvl8pPr>
            <a:lvl9pPr marL="3291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38FD-1240-4E02-8465-56E6CB752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5" tIns="41148" rIns="82295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A351-454E-4575-B2A4-BDA3D3B1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vert="horz" lIns="82295" tIns="41148" rIns="82295" bIns="41148" anchor="b"/>
          <a:lstStyle>
            <a:lvl1pPr marL="0" indent="0">
              <a:buNone/>
              <a:defRPr sz="1800"/>
            </a:lvl1pPr>
            <a:lvl2pPr marL="411476" indent="0">
              <a:buNone/>
              <a:defRPr sz="1600"/>
            </a:lvl2pPr>
            <a:lvl3pPr marL="822952" indent="0">
              <a:buNone/>
              <a:defRPr sz="1400"/>
            </a:lvl3pPr>
            <a:lvl4pPr marL="1234427" indent="0">
              <a:buNone/>
              <a:defRPr sz="1300"/>
            </a:lvl4pPr>
            <a:lvl5pPr marL="1645904" indent="0">
              <a:buNone/>
              <a:defRPr sz="1300"/>
            </a:lvl5pPr>
            <a:lvl6pPr marL="2057379" indent="0">
              <a:buNone/>
              <a:defRPr sz="1300"/>
            </a:lvl6pPr>
            <a:lvl7pPr marL="2468856" indent="0">
              <a:buNone/>
              <a:defRPr sz="1300"/>
            </a:lvl7pPr>
            <a:lvl8pPr marL="2880331" indent="0">
              <a:buNone/>
              <a:defRPr sz="1300"/>
            </a:lvl8pPr>
            <a:lvl9pPr marL="329180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CC5D-E156-4BF7-9A6D-845B32179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vert="horz" lIns="82295" tIns="41148" rIns="82295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vert="horz" lIns="82295" tIns="41148" rIns="82295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973C-4DD2-46FD-B11D-AFF6060F5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4478"/>
            <a:ext cx="4040505" cy="640080"/>
          </a:xfrm>
          <a:prstGeom prst="rect">
            <a:avLst/>
          </a:prstGeom>
        </p:spPr>
        <p:txBody>
          <a:bodyPr vert="horz"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559"/>
            <a:ext cx="4040505" cy="3951923"/>
          </a:xfrm>
          <a:prstGeom prst="rect">
            <a:avLst/>
          </a:prstGeom>
        </p:spPr>
        <p:txBody>
          <a:bodyPr vert="horz" lIns="82295" tIns="41148" rIns="82295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8" y="1534478"/>
            <a:ext cx="4041933" cy="640080"/>
          </a:xfrm>
          <a:prstGeom prst="rect">
            <a:avLst/>
          </a:prstGeom>
        </p:spPr>
        <p:txBody>
          <a:bodyPr vert="horz"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8" y="2174559"/>
            <a:ext cx="4041933" cy="3951923"/>
          </a:xfrm>
          <a:prstGeom prst="rect">
            <a:avLst/>
          </a:prstGeom>
        </p:spPr>
        <p:txBody>
          <a:bodyPr vert="horz" lIns="82295" tIns="41148" rIns="82295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FAA3-D123-4B89-A361-75F3C5EA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0093-33D0-40AF-BEE5-C3AA4F2E1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D7A9-F692-41D2-B025-95A61787D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3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vert="horz" lIns="82295" tIns="41148" rIns="82295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6"/>
            <a:ext cx="3008948" cy="4692015"/>
          </a:xfrm>
          <a:prstGeom prst="rect">
            <a:avLst/>
          </a:prstGeom>
        </p:spPr>
        <p:txBody>
          <a:bodyPr vert="horz" lIns="82295" tIns="41148" rIns="82295" bIns="41148"/>
          <a:lstStyle>
            <a:lvl1pPr marL="0" indent="0">
              <a:buNone/>
              <a:defRPr sz="1300"/>
            </a:lvl1pPr>
            <a:lvl2pPr marL="411476" indent="0">
              <a:buNone/>
              <a:defRPr sz="1100"/>
            </a:lvl2pPr>
            <a:lvl3pPr marL="822952" indent="0">
              <a:buNone/>
              <a:defRPr sz="900"/>
            </a:lvl3pPr>
            <a:lvl4pPr marL="1234427" indent="0">
              <a:buNone/>
              <a:defRPr sz="800"/>
            </a:lvl4pPr>
            <a:lvl5pPr marL="1645904" indent="0">
              <a:buNone/>
              <a:defRPr sz="800"/>
            </a:lvl5pPr>
            <a:lvl6pPr marL="2057379" indent="0">
              <a:buNone/>
              <a:defRPr sz="800"/>
            </a:lvl6pPr>
            <a:lvl7pPr marL="2468856" indent="0">
              <a:buNone/>
              <a:defRPr sz="800"/>
            </a:lvl7pPr>
            <a:lvl8pPr marL="2880331" indent="0">
              <a:buNone/>
              <a:defRPr sz="800"/>
            </a:lvl8pPr>
            <a:lvl9pPr marL="32918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0E03-2C63-4431-B655-610F52F5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vert="horz" lIns="82295" tIns="41148" rIns="82295" bIns="41148"/>
          <a:lstStyle>
            <a:lvl1pPr marL="0" indent="0">
              <a:buNone/>
              <a:defRPr sz="2900"/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vert="horz" lIns="82295" tIns="41148" rIns="82295" bIns="41148"/>
          <a:lstStyle>
            <a:lvl1pPr marL="0" indent="0">
              <a:buNone/>
              <a:defRPr sz="1300"/>
            </a:lvl1pPr>
            <a:lvl2pPr marL="411476" indent="0">
              <a:buNone/>
              <a:defRPr sz="1100"/>
            </a:lvl2pPr>
            <a:lvl3pPr marL="822952" indent="0">
              <a:buNone/>
              <a:defRPr sz="900"/>
            </a:lvl3pPr>
            <a:lvl4pPr marL="1234427" indent="0">
              <a:buNone/>
              <a:defRPr sz="800"/>
            </a:lvl4pPr>
            <a:lvl5pPr marL="1645904" indent="0">
              <a:buNone/>
              <a:defRPr sz="800"/>
            </a:lvl5pPr>
            <a:lvl6pPr marL="2057379" indent="0">
              <a:buNone/>
              <a:defRPr sz="800"/>
            </a:lvl6pPr>
            <a:lvl7pPr marL="2468856" indent="0">
              <a:buNone/>
              <a:defRPr sz="800"/>
            </a:lvl7pPr>
            <a:lvl8pPr marL="2880331" indent="0">
              <a:buNone/>
              <a:defRPr sz="800"/>
            </a:lvl8pPr>
            <a:lvl9pPr marL="32918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174C-C0F7-421B-9C6C-29738FF7F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5" tIns="41148" rIns="82295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ADE4-4F0F-4069-9F11-B16E6A1F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20040"/>
            <a:ext cx="2057400" cy="6446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20040"/>
            <a:ext cx="6035040" cy="6446520"/>
          </a:xfrm>
          <a:prstGeom prst="rect">
            <a:avLst/>
          </a:prstGeom>
        </p:spPr>
        <p:txBody>
          <a:bodyPr vert="eaVert" lIns="82295" tIns="41148" rIns="82295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D22-3747-4605-A95B-DD9302D55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9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72" indent="0" algn="ctr">
              <a:buNone/>
              <a:defRPr/>
            </a:lvl2pPr>
            <a:lvl3pPr marL="822944" indent="0" algn="ctr">
              <a:buNone/>
              <a:defRPr/>
            </a:lvl3pPr>
            <a:lvl4pPr marL="1234415" indent="0" algn="ctr">
              <a:buNone/>
              <a:defRPr/>
            </a:lvl4pPr>
            <a:lvl5pPr marL="1645888" indent="0" algn="ctr">
              <a:buNone/>
              <a:defRPr/>
            </a:lvl5pPr>
            <a:lvl6pPr marL="2057359" indent="0" algn="ctr">
              <a:buNone/>
              <a:defRPr/>
            </a:lvl6pPr>
            <a:lvl7pPr marL="2468831" indent="0" algn="ctr">
              <a:buNone/>
              <a:defRPr/>
            </a:lvl7pPr>
            <a:lvl8pPr marL="2880302" indent="0" algn="ctr">
              <a:buNone/>
              <a:defRPr/>
            </a:lvl8pPr>
            <a:lvl9pPr marL="32917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59C6-2C00-47F7-80CC-87C6496F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120C-0B02-421C-B722-ACA090217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72" indent="0">
              <a:buNone/>
              <a:defRPr sz="1600"/>
            </a:lvl2pPr>
            <a:lvl3pPr marL="822944" indent="0">
              <a:buNone/>
              <a:defRPr sz="1400"/>
            </a:lvl3pPr>
            <a:lvl4pPr marL="1234415" indent="0">
              <a:buNone/>
              <a:defRPr sz="1300"/>
            </a:lvl4pPr>
            <a:lvl5pPr marL="1645888" indent="0">
              <a:buNone/>
              <a:defRPr sz="1300"/>
            </a:lvl5pPr>
            <a:lvl6pPr marL="2057359" indent="0">
              <a:buNone/>
              <a:defRPr sz="1300"/>
            </a:lvl6pPr>
            <a:lvl7pPr marL="2468831" indent="0">
              <a:buNone/>
              <a:defRPr sz="1300"/>
            </a:lvl7pPr>
            <a:lvl8pPr marL="2880302" indent="0">
              <a:buNone/>
              <a:defRPr sz="1300"/>
            </a:lvl8pPr>
            <a:lvl9pPr marL="329177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FF94-D868-4EEA-9672-88E442253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748790"/>
            <a:ext cx="3611880" cy="446913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748790"/>
            <a:ext cx="3611880" cy="446913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2A0D-E38B-4B70-B018-AC8FAAA1D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9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9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EEA0-15FB-45FB-9B44-F8EB02823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CFE4-1EE6-43F8-8F68-D49762673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59A3-E590-4EC9-B858-AFF69207F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4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7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71BE-FDA2-4428-9E65-A4999AF98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72" indent="0">
              <a:buNone/>
              <a:defRPr sz="2500"/>
            </a:lvl2pPr>
            <a:lvl3pPr marL="822944" indent="0">
              <a:buNone/>
              <a:defRPr sz="2200"/>
            </a:lvl3pPr>
            <a:lvl4pPr marL="1234415" indent="0">
              <a:buNone/>
              <a:defRPr sz="1800"/>
            </a:lvl4pPr>
            <a:lvl5pPr marL="1645888" indent="0">
              <a:buNone/>
              <a:defRPr sz="1800"/>
            </a:lvl5pPr>
            <a:lvl6pPr marL="2057359" indent="0">
              <a:buNone/>
              <a:defRPr sz="1800"/>
            </a:lvl6pPr>
            <a:lvl7pPr marL="2468831" indent="0">
              <a:buNone/>
              <a:defRPr sz="1800"/>
            </a:lvl7pPr>
            <a:lvl8pPr marL="2880302" indent="0">
              <a:buNone/>
              <a:defRPr sz="1800"/>
            </a:lvl8pPr>
            <a:lvl9pPr marL="3291774" indent="0">
              <a:buNone/>
              <a:defRPr sz="18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BF2A-2970-436A-8A3E-468567CC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749425"/>
            <a:ext cx="3451225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45716" tIns="45716" rIns="4571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12" charset="0"/>
              </a:rPr>
              <a:t>Second level</a:t>
            </a:r>
          </a:p>
          <a:p>
            <a:pPr lvl="2"/>
            <a:r>
              <a:rPr lang="en-US">
                <a:sym typeface="Times New Roman" pitchFamily="-12" charset="0"/>
              </a:rPr>
              <a:t>Third level</a:t>
            </a:r>
          </a:p>
          <a:p>
            <a:pPr lvl="3"/>
            <a:r>
              <a:rPr lang="en-US">
                <a:sym typeface="Times New Roman" pitchFamily="-12" charset="0"/>
              </a:rPr>
              <a:t>Fourth level</a:t>
            </a:r>
          </a:p>
          <a:p>
            <a:pPr lvl="4"/>
            <a:r>
              <a:rPr lang="en-US">
                <a:sym typeface="Times New Roman" pitchFamily="-12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9913" y="-400050"/>
            <a:ext cx="7361237" cy="139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82292" tIns="41148" rIns="82292" bIns="41148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51450" algn="l"/>
                <a:tab pos="502900" algn="l"/>
                <a:tab pos="754350" algn="l"/>
                <a:tab pos="1005800" algn="l"/>
                <a:tab pos="1245820" algn="l"/>
                <a:tab pos="1497270" algn="l"/>
                <a:tab pos="1748722" algn="l"/>
                <a:tab pos="2000170" algn="l"/>
                <a:tab pos="2251621" algn="l"/>
                <a:tab pos="2503070" algn="l"/>
                <a:tab pos="2754518" algn="l"/>
                <a:tab pos="3005970" algn="l"/>
              </a:tabLst>
              <a:defRPr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6481CB98-77B4-471C-9EC4-B19499155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6" r:id="rId2"/>
    <p:sldLayoutId id="2147484155" r:id="rId3"/>
    <p:sldLayoutId id="2147484154" r:id="rId4"/>
    <p:sldLayoutId id="2147484153" r:id="rId5"/>
    <p:sldLayoutId id="2147484152" r:id="rId6"/>
    <p:sldLayoutId id="2147484151" r:id="rId7"/>
    <p:sldLayoutId id="2147484150" r:id="rId8"/>
    <p:sldLayoutId id="2147484149" r:id="rId9"/>
    <p:sldLayoutId id="2147484148" r:id="rId10"/>
    <p:sldLayoutId id="2147484147" r:id="rId11"/>
  </p:sldLayoutIdLst>
  <p:transition spd="med"/>
  <p:hf hdr="0" dt="0"/>
  <p:txStyles>
    <p:titleStyle>
      <a:lvl1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2pPr>
      <a:lvl3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3pPr>
      <a:lvl4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4pPr>
      <a:lvl5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5pPr>
      <a:lvl6pPr marL="411464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822928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234391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645854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446088" indent="-298450" algn="l" rtl="0" eaLnBrk="0" fontAlgn="base" hangingPunct="0">
        <a:spcBef>
          <a:spcPts val="3063"/>
        </a:spcBef>
        <a:spcAft>
          <a:spcPct val="0"/>
        </a:spcAft>
        <a:buSzPct val="125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835025" indent="-298450" algn="l" rtl="0" eaLnBrk="0" fontAlgn="base" hangingPunct="0">
        <a:spcBef>
          <a:spcPts val="3063"/>
        </a:spcBef>
        <a:spcAft>
          <a:spcPct val="0"/>
        </a:spcAft>
        <a:buSzPct val="125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2pPr>
      <a:lvl3pPr marL="1223963" indent="-298450" algn="l" rtl="0" eaLnBrk="0" fontAlgn="base" hangingPunct="0">
        <a:spcBef>
          <a:spcPts val="3063"/>
        </a:spcBef>
        <a:spcAft>
          <a:spcPct val="0"/>
        </a:spcAft>
        <a:buSzPct val="125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3pPr>
      <a:lvl4pPr marL="1624013" indent="-298450" algn="l" rtl="0" eaLnBrk="0" fontAlgn="base" hangingPunct="0">
        <a:spcBef>
          <a:spcPts val="3063"/>
        </a:spcBef>
        <a:spcAft>
          <a:spcPct val="0"/>
        </a:spcAft>
        <a:buSzPct val="125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4pPr>
      <a:lvl5pPr marL="2024063" indent="-298450" algn="l" rtl="0" eaLnBrk="0" fontAlgn="base" hangingPunct="0">
        <a:spcBef>
          <a:spcPts val="3063"/>
        </a:spcBef>
        <a:spcAft>
          <a:spcPct val="0"/>
        </a:spcAft>
        <a:buSzPct val="125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5pPr>
      <a:lvl6pPr marL="2435922" indent="-298597" algn="l" rtl="0" fontAlgn="base">
        <a:spcBef>
          <a:spcPts val="3060"/>
        </a:spcBef>
        <a:spcAft>
          <a:spcPct val="0"/>
        </a:spcAft>
        <a:buSzPct val="125000"/>
        <a:buFont typeface="Times New Roman" pitchFamily="-12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6pPr>
      <a:lvl7pPr marL="2847386" indent="-298597" algn="l" rtl="0" fontAlgn="base">
        <a:spcBef>
          <a:spcPts val="3060"/>
        </a:spcBef>
        <a:spcAft>
          <a:spcPct val="0"/>
        </a:spcAft>
        <a:buSzPct val="125000"/>
        <a:buFont typeface="Times New Roman" pitchFamily="-12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7pPr>
      <a:lvl8pPr marL="3258849" indent="-298597" algn="l" rtl="0" fontAlgn="base">
        <a:spcBef>
          <a:spcPts val="3060"/>
        </a:spcBef>
        <a:spcAft>
          <a:spcPct val="0"/>
        </a:spcAft>
        <a:buSzPct val="125000"/>
        <a:buFont typeface="Times New Roman" pitchFamily="-12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8pPr>
      <a:lvl9pPr marL="3670313" indent="-298597" algn="l" rtl="0" fontAlgn="base">
        <a:spcBef>
          <a:spcPts val="3060"/>
        </a:spcBef>
        <a:spcAft>
          <a:spcPct val="0"/>
        </a:spcAft>
        <a:buSzPct val="125000"/>
        <a:buFont typeface="Times New Roman" pitchFamily="-12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9pPr>
    </p:bodyStyle>
    <p:otherStyle>
      <a:defPPr>
        <a:defRPr lang="en-US"/>
      </a:defPPr>
      <a:lvl1pPr marL="0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4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8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91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54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18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1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45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08" algn="l" defTabSz="4114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536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December 9, 2008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96F8D83-C69A-49AF-88C9-7DC1FD34E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15367" name="Picture 24" descr="f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                         Muon Collider Design Workshop</a:t>
            </a:r>
          </a:p>
        </p:txBody>
      </p:sp>
      <p:grpSp>
        <p:nvGrpSpPr>
          <p:cNvPr id="15369" name="Group 30"/>
          <p:cNvGrpSpPr>
            <a:grpSpLocks/>
          </p:cNvGrpSpPr>
          <p:nvPr userDrawn="1"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15370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5375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99FFCC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166" r:id="rId3"/>
    <p:sldLayoutId id="2147484165" r:id="rId4"/>
    <p:sldLayoutId id="2147484164" r:id="rId5"/>
    <p:sldLayoutId id="2147484163" r:id="rId6"/>
    <p:sldLayoutId id="2147484162" r:id="rId7"/>
    <p:sldLayoutId id="2147484161" r:id="rId8"/>
    <p:sldLayoutId id="2147484160" r:id="rId9"/>
    <p:sldLayoutId id="2147484159" r:id="rId10"/>
    <p:sldLayoutId id="214748415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770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AB7B5168-F1CD-4367-9C07-15C7BD7D4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76200"/>
            <a:ext cx="914400" cy="525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76" r:id="rId2"/>
    <p:sldLayoutId id="2147484175" r:id="rId3"/>
    <p:sldLayoutId id="2147484174" r:id="rId4"/>
    <p:sldLayoutId id="2147484173" r:id="rId5"/>
    <p:sldLayoutId id="2147484172" r:id="rId6"/>
    <p:sldLayoutId id="2147484171" r:id="rId7"/>
    <p:sldLayoutId id="2147484170" r:id="rId8"/>
    <p:sldLayoutId id="2147484169" r:id="rId9"/>
    <p:sldLayoutId id="2147484168" r:id="rId10"/>
    <p:sldLayoutId id="21474841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770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67B50257-B09F-4C8C-A97A-9E82D1EEC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76200"/>
            <a:ext cx="914400" cy="525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6" r:id="rId2"/>
    <p:sldLayoutId id="2147484185" r:id="rId3"/>
    <p:sldLayoutId id="2147484184" r:id="rId4"/>
    <p:sldLayoutId id="2147484183" r:id="rId5"/>
    <p:sldLayoutId id="2147484182" r:id="rId6"/>
    <p:sldLayoutId id="2147484181" r:id="rId7"/>
    <p:sldLayoutId id="2147484180" r:id="rId8"/>
    <p:sldLayoutId id="2147484179" r:id="rId9"/>
    <p:sldLayoutId id="2147484178" r:id="rId10"/>
    <p:sldLayoutId id="21474841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-320675"/>
            <a:ext cx="7361238" cy="139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82295" tIns="41148" rIns="82295" bIns="41148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2437E210-93F1-43BE-8001-3B11B33B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/>
  <p:hf hdr="0" dt="0"/>
  <p:txStyles>
    <p:titleStyle>
      <a:lvl1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2pPr>
      <a:lvl3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3pPr>
      <a:lvl4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4pPr>
      <a:lvl5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6pPr>
      <a:lvl7pPr marL="9144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7pPr>
      <a:lvl8pPr marL="13716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8pPr>
      <a:lvl9pPr marL="18288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9pPr>
    </p:titleStyle>
    <p:bodyStyle>
      <a:lvl1pPr marL="512763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1pPr>
      <a:lvl2pPr marL="900113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2pPr>
      <a:lvl3pPr marL="12890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3pPr>
      <a:lvl4pPr marL="168910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4pPr>
      <a:lvl5pPr marL="20891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5pPr>
      <a:lvl6pPr marL="25463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6pPr>
      <a:lvl7pPr marL="30035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7pPr>
      <a:lvl8pPr marL="34607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8pPr>
      <a:lvl9pPr marL="3917950" indent="-317500" algn="l" rtl="0" fontAlgn="base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749425"/>
            <a:ext cx="7359650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-296863"/>
            <a:ext cx="7359650" cy="1393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82294" tIns="41148" rIns="82294" bIns="41148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51455" algn="l"/>
                <a:tab pos="502910" algn="l"/>
                <a:tab pos="754366" algn="l"/>
                <a:tab pos="1005820" algn="l"/>
                <a:tab pos="1245845" algn="l"/>
                <a:tab pos="1497300" algn="l"/>
                <a:tab pos="1748756" algn="l"/>
                <a:tab pos="2000210" algn="l"/>
                <a:tab pos="2251666" algn="l"/>
                <a:tab pos="2503120" algn="l"/>
                <a:tab pos="2754574" algn="l"/>
                <a:tab pos="3006030" algn="l"/>
              </a:tabLst>
              <a:defRPr sz="1600">
                <a:solidFill>
                  <a:srgbClr val="43412C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A940AD8B-B2D9-4DCA-816D-7877F4192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/>
  <p:hf hdr="0" dt="0"/>
  <p:txStyles>
    <p:titleStyle>
      <a:lvl1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2pPr>
      <a:lvl3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3pPr>
      <a:lvl4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4pPr>
      <a:lvl5pPr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6pPr>
      <a:lvl7pPr marL="9144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7pPr>
      <a:lvl8pPr marL="13716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8pPr>
      <a:lvl9pPr marL="1828800" algn="ctr" rtl="0" fontAlgn="base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9pPr>
    </p:titleStyle>
    <p:bodyStyle>
      <a:lvl1pPr marL="466725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5566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2430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31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03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6pPr>
      <a:lvl7pPr marL="29575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7pPr>
      <a:lvl8pPr marL="34147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8pPr>
      <a:lvl9pPr marL="3871913" indent="-317500" algn="l" rtl="0" fontAlgn="base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80D1-CB03-4D77-B658-9900605AD479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09C3-8BBB-488B-818F-0B7559C37008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4E2B-F377-47D0-9F6C-C518F0CF1AEC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8D296-56DA-46FA-A4B0-B5F3A32038D2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November 17, 2007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-320675"/>
            <a:ext cx="7361238" cy="139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82295" tIns="41148" rIns="82295" bIns="41148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B19F1A72-B74B-4AE8-8ABD-EE70A283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4" r:id="rId2"/>
    <p:sldLayoutId id="2147484133" r:id="rId3"/>
    <p:sldLayoutId id="2147484132" r:id="rId4"/>
    <p:sldLayoutId id="2147484131" r:id="rId5"/>
    <p:sldLayoutId id="2147484130" r:id="rId6"/>
    <p:sldLayoutId id="2147484129" r:id="rId7"/>
    <p:sldLayoutId id="2147484128" r:id="rId8"/>
    <p:sldLayoutId id="2147484127" r:id="rId9"/>
    <p:sldLayoutId id="2147484126" r:id="rId10"/>
    <p:sldLayoutId id="2147484125" r:id="rId11"/>
  </p:sldLayoutIdLst>
  <p:transition/>
  <p:hf hdr="0" dt="0"/>
  <p:txStyles>
    <p:titleStyle>
      <a:lvl1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2pPr>
      <a:lvl3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3pPr>
      <a:lvl4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4pPr>
      <a:lvl5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5pPr>
      <a:lvl6pPr marL="411476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822952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234427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645904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2763" indent="-317500" algn="l" rtl="0" eaLnBrk="0" fontAlgn="base" hangingPunct="0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1pPr>
      <a:lvl2pPr marL="900113" indent="-317500" algn="l" rtl="0" eaLnBrk="0" fontAlgn="base" hangingPunct="0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2pPr>
      <a:lvl3pPr marL="1289050" indent="-317500" algn="l" rtl="0" eaLnBrk="0" fontAlgn="base" hangingPunct="0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3pPr>
      <a:lvl4pPr marL="1689100" indent="-317500" algn="l" rtl="0" eaLnBrk="0" fontAlgn="base" hangingPunct="0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4pPr>
      <a:lvl5pPr marL="2089150" indent="-317500" algn="l" rtl="0" eaLnBrk="0" fontAlgn="base" hangingPunct="0">
        <a:spcBef>
          <a:spcPts val="2425"/>
        </a:spcBef>
        <a:spcAft>
          <a:spcPct val="0"/>
        </a:spcAft>
        <a:buSzPct val="125000"/>
        <a:buFont typeface="Hoefler Text" pitchFamily="2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28" charset="0"/>
        </a:defRPr>
      </a:lvl5pPr>
      <a:lvl6pPr marL="2501717" indent="-318609" algn="l" rtl="0" fontAlgn="base">
        <a:spcBef>
          <a:spcPts val="2430"/>
        </a:spcBef>
        <a:spcAft>
          <a:spcPct val="0"/>
        </a:spcAft>
        <a:buSzPct val="125000"/>
        <a:buFont typeface="Hoefler Text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2913193" indent="-318609" algn="l" rtl="0" fontAlgn="base">
        <a:spcBef>
          <a:spcPts val="2430"/>
        </a:spcBef>
        <a:spcAft>
          <a:spcPct val="0"/>
        </a:spcAft>
        <a:buSzPct val="125000"/>
        <a:buFont typeface="Hoefler Text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3324668" indent="-318609" algn="l" rtl="0" fontAlgn="base">
        <a:spcBef>
          <a:spcPts val="2430"/>
        </a:spcBef>
        <a:spcAft>
          <a:spcPct val="0"/>
        </a:spcAft>
        <a:buSzPct val="125000"/>
        <a:buFont typeface="Hoefler Text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3736145" indent="-318609" algn="l" rtl="0" fontAlgn="base">
        <a:spcBef>
          <a:spcPts val="2430"/>
        </a:spcBef>
        <a:spcAft>
          <a:spcPct val="0"/>
        </a:spcAft>
        <a:buSzPct val="125000"/>
        <a:buFont typeface="Hoefler Text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4114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749425"/>
            <a:ext cx="7359650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-296863"/>
            <a:ext cx="7359650" cy="1393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82294" tIns="41148" rIns="82294" bIns="41148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51455" algn="l"/>
                <a:tab pos="502910" algn="l"/>
                <a:tab pos="754366" algn="l"/>
                <a:tab pos="1005820" algn="l"/>
                <a:tab pos="1245845" algn="l"/>
                <a:tab pos="1497300" algn="l"/>
                <a:tab pos="1748756" algn="l"/>
                <a:tab pos="2000210" algn="l"/>
                <a:tab pos="2251666" algn="l"/>
                <a:tab pos="2503120" algn="l"/>
                <a:tab pos="2754574" algn="l"/>
                <a:tab pos="3006030" algn="l"/>
              </a:tabLst>
              <a:defRPr sz="1600">
                <a:solidFill>
                  <a:srgbClr val="43412C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9B2DA956-4991-45D4-9EB6-08C27CEE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5" r:id="rId2"/>
    <p:sldLayoutId id="2147484144" r:id="rId3"/>
    <p:sldLayoutId id="2147484143" r:id="rId4"/>
    <p:sldLayoutId id="2147484142" r:id="rId5"/>
    <p:sldLayoutId id="2147484141" r:id="rId6"/>
    <p:sldLayoutId id="2147484140" r:id="rId7"/>
    <p:sldLayoutId id="2147484139" r:id="rId8"/>
    <p:sldLayoutId id="2147484138" r:id="rId9"/>
    <p:sldLayoutId id="2147484137" r:id="rId10"/>
    <p:sldLayoutId id="2147484136" r:id="rId11"/>
  </p:sldLayoutIdLst>
  <p:transition/>
  <p:hf hdr="0" dt="0"/>
  <p:txStyles>
    <p:titleStyle>
      <a:lvl1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2pPr>
      <a:lvl3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3pPr>
      <a:lvl4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4pPr>
      <a:lvl5pPr algn="ctr" rtl="0" eaLnBrk="0" fontAlgn="base" hangingPunct="0">
        <a:spcBef>
          <a:spcPts val="175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34" charset="0"/>
        </a:defRPr>
      </a:lvl5pPr>
      <a:lvl6pPr marL="411472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822944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234415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645888" algn="ctr" rtl="0" fontAlgn="base">
        <a:spcBef>
          <a:spcPts val="180"/>
        </a:spcBef>
        <a:spcAft>
          <a:spcPct val="0"/>
        </a:spcAft>
        <a:defRPr sz="45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466725" indent="-317500" algn="l" rtl="0" eaLnBrk="0" fontAlgn="base" hangingPunct="0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55663" indent="-317500" algn="l" rtl="0" eaLnBrk="0" fontAlgn="base" hangingPunct="0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243013" indent="-317500" algn="l" rtl="0" eaLnBrk="0" fontAlgn="base" hangingPunct="0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17500" algn="l" rtl="0" eaLnBrk="0" fontAlgn="base" hangingPunct="0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3113" indent="-317500" algn="l" rtl="0" eaLnBrk="0" fontAlgn="base" hangingPunct="0">
        <a:spcBef>
          <a:spcPts val="2425"/>
        </a:spcBef>
        <a:spcAft>
          <a:spcPct val="0"/>
        </a:spcAft>
        <a:buClr>
          <a:srgbClr val="43412C"/>
        </a:buClr>
        <a:buSzPct val="125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972" indent="-318605" algn="l" rtl="0" fontAlgn="base">
        <a:spcBef>
          <a:spcPts val="243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2867444" indent="-318605" algn="l" rtl="0" fontAlgn="base">
        <a:spcBef>
          <a:spcPts val="243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278916" indent="-318605" algn="l" rtl="0" fontAlgn="base">
        <a:spcBef>
          <a:spcPts val="243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3690388" indent="-318605" algn="l" rtl="0" fontAlgn="base">
        <a:spcBef>
          <a:spcPts val="243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2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4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15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88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59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31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02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74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December 9, 2008</a:t>
            </a:r>
          </a:p>
          <a:p>
            <a:endParaRPr lang="en-US" alt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5E25AE-BD3B-40CD-8AC8-76E8FF511A4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        Muon Collider Design Workshop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AAC Meeting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smtClean="0">
              <a:latin typeface="Arial" pitchFamily="34" charset="0"/>
            </a:endParaRPr>
          </a:p>
          <a:p>
            <a:endParaRPr lang="en-US" altLang="en-US" sz="2200" b="1" smtClean="0">
              <a:latin typeface="Arial" pitchFamily="34" charset="0"/>
            </a:endParaRPr>
          </a:p>
          <a:p>
            <a:endParaRPr lang="en-US" altLang="en-US" sz="2200" b="1" smtClean="0"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endParaRPr lang="en-US" altLang="en-US" b="1" smtClean="0">
              <a:latin typeface="Arial" pitchFamily="34" charset="0"/>
            </a:endParaRPr>
          </a:p>
          <a:p>
            <a:endParaRPr lang="en-US" altLang="en-US" smtClean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latin typeface="Comic Sans MS" pitchFamily="66" charset="0"/>
              </a:rPr>
              <a:t>A Mu2e Upgrade Plan for the Project X Era</a:t>
            </a:r>
            <a:r>
              <a:rPr lang="en-US" sz="2800" b="0">
                <a:solidFill>
                  <a:srgbClr val="CC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848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>
                <a:solidFill>
                  <a:srgbClr val="006600"/>
                </a:solidFill>
                <a:latin typeface="Comic Sans MS" pitchFamily="66" charset="0"/>
              </a:rPr>
              <a:t>Chuck Ankenbrandt</a:t>
            </a:r>
            <a:endParaRPr lang="en-US" altLang="en-US" sz="2400" b="0" baseline="3000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>
                <a:solidFill>
                  <a:srgbClr val="006600"/>
                </a:solidFill>
                <a:latin typeface="Comic Sans MS" pitchFamily="66" charset="0"/>
              </a:rPr>
              <a:t>Muons, Inc. and Fermilab</a:t>
            </a:r>
            <a:endParaRPr lang="en-US" altLang="en-US" sz="2400" b="0" baseline="3000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sz="2400" b="0">
                <a:solidFill>
                  <a:srgbClr val="006600"/>
                </a:solidFill>
                <a:latin typeface="Comic Sans MS" pitchFamily="66" charset="0"/>
              </a:rPr>
              <a:t>February 4, 2009</a:t>
            </a:r>
            <a:endParaRPr lang="en-US" altLang="en-US" sz="2400" b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04800" y="640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136525"/>
            <a:ext cx="7359650" cy="1395413"/>
          </a:xfrm>
        </p:spPr>
        <p:txBody>
          <a:bodyPr/>
          <a:lstStyle/>
          <a:p>
            <a:pPr>
              <a:spcBef>
                <a:spcPts val="180"/>
              </a:spcBef>
              <a:defRPr/>
            </a:pPr>
            <a:r>
              <a:rPr lang="en-US" dirty="0" smtClean="0">
                <a:sym typeface="Arial" charset="0"/>
              </a:rPr>
              <a:t>Other Backgrounds</a:t>
            </a:r>
            <a:endParaRPr lang="en-US" dirty="0">
              <a:sym typeface="Arial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23123" y="517208"/>
            <a:ext cx="3451860" cy="6932295"/>
          </a:xfrm>
        </p:spPr>
        <p:txBody>
          <a:bodyPr/>
          <a:lstStyle/>
          <a:p>
            <a:pPr marL="447177" lvl="6" eaLnBrk="0" hangingPunct="0"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</a:rPr>
              <a:t>In-flight muon decays yielding electrons </a:t>
            </a:r>
          </a:p>
          <a:p>
            <a:pPr marL="858634" lvl="7" eaLnBrk="0" hangingPunct="0"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</a:rPr>
              <a:t>If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/>
              <a:t>μ</a:t>
            </a:r>
            <a:r>
              <a:rPr lang="en-US" dirty="0" smtClean="0">
                <a:latin typeface="+mj-lt"/>
              </a:rPr>
              <a:t> &gt; 76 MeV/</a:t>
            </a:r>
            <a:r>
              <a:rPr lang="en-US" dirty="0" err="1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, can get &gt; 100 MeV electron</a:t>
            </a:r>
          </a:p>
          <a:p>
            <a:pPr marL="447177" lvl="6" eaLnBrk="0" hangingPunct="0"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</a:rPr>
              <a:t> Late arriving electrons from spiraling in field</a:t>
            </a:r>
          </a:p>
          <a:p>
            <a:pPr marL="447177" lvl="6" eaLnBrk="0" hangingPunct="0"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</a:rPr>
              <a:t>Momentum selection and a tighter timing distribution would help! </a:t>
            </a:r>
          </a:p>
          <a:p>
            <a:pPr marL="447181" indent="-298597">
              <a:spcBef>
                <a:spcPts val="3060"/>
              </a:spcBef>
              <a:buFont typeface="Times New Roman" charset="0"/>
              <a:buChar char="•"/>
              <a:defRPr/>
            </a:pPr>
            <a:endParaRPr lang="en-US" dirty="0">
              <a:sym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2C20D17D-4AD6-4A33-B6C4-AE8F87FB980D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10</a:t>
            </a:fld>
            <a:endParaRPr lang="en-US" dirty="0"/>
          </a:p>
        </p:txBody>
      </p:sp>
      <p:sp>
        <p:nvSpPr>
          <p:cNvPr id="37893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057400" y="54864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56844E-44C7-4C39-B4B3-5E1D5B45CE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305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Backgrounds from Stopped Muons(Cont’d)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448300"/>
          </a:xfrm>
        </p:spPr>
        <p:txBody>
          <a:bodyPr/>
          <a:lstStyle/>
          <a:p>
            <a:pPr eaLnBrk="1" hangingPunct="1"/>
            <a:r>
              <a:rPr lang="en-US" smtClean="0"/>
              <a:t>Ordinary muon capture on the nucleus</a:t>
            </a:r>
          </a:p>
          <a:p>
            <a:pPr lvl="1" eaLnBrk="1" hangingPunct="1"/>
            <a:endParaRPr 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In aluminum, 40% capture, 60% decay, lifetime = 864 ns </a:t>
            </a:r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n, p are low energy, </a:t>
            </a:r>
            <a:r>
              <a:rPr lang="en-US" smtClean="0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rgbClr val="0033CC"/>
                </a:solidFill>
              </a:rPr>
              <a:t> are mostly low energy, well below conversion electron energy: create high rate background in detectors, potential track recognition errors</a:t>
            </a:r>
          </a:p>
          <a:p>
            <a:pPr lvl="2" eaLnBrk="1" hangingPunct="1"/>
            <a:r>
              <a:rPr lang="en-US" smtClean="0"/>
              <a:t>Neutral background (n, </a:t>
            </a:r>
            <a:r>
              <a:rPr lang="en-US" smtClean="0">
                <a:latin typeface="Symbol" pitchFamily="18" charset="2"/>
              </a:rPr>
              <a:t>g</a:t>
            </a:r>
            <a:r>
              <a:rPr lang="en-US" smtClean="0"/>
              <a:t>) is reduced by displacing detectors downstream from the stopping target</a:t>
            </a:r>
          </a:p>
          <a:p>
            <a:pPr lvl="2" eaLnBrk="1" hangingPunct="1"/>
            <a:r>
              <a:rPr lang="en-US" smtClean="0"/>
              <a:t>Protons are reduced by placing thin absorbers in their path</a:t>
            </a:r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Muon radiative decay, </a:t>
            </a:r>
            <a:r>
              <a:rPr lang="en-US" smtClean="0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rgbClr val="0033CC"/>
                </a:solidFill>
              </a:rPr>
              <a:t> near conversion energy, prob ~ few x 10</a:t>
            </a:r>
            <a:r>
              <a:rPr lang="en-US" baseline="30000" smtClean="0">
                <a:solidFill>
                  <a:srgbClr val="0033CC"/>
                </a:solidFill>
              </a:rPr>
              <a:t>-5</a:t>
            </a:r>
            <a:r>
              <a:rPr lang="en-US" smtClean="0">
                <a:solidFill>
                  <a:srgbClr val="0033CC"/>
                </a:solidFill>
              </a:rPr>
              <a:t>; endpoint for aluminum 102.4 MeV, 2.5 MeV below conversion electron energy. Smaller event rate but still significant compared to DIO.</a:t>
            </a:r>
          </a:p>
          <a:p>
            <a:pPr eaLnBrk="1" hangingPunct="1"/>
            <a:r>
              <a:rPr lang="en-US" smtClean="0"/>
              <a:t>In-flight muon decay</a:t>
            </a:r>
            <a:endParaRPr lang="en-US" sz="2000" smtClean="0"/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p</a:t>
            </a:r>
            <a:r>
              <a:rPr lang="en-US" baseline="-25000" smtClean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en-US" smtClean="0">
                <a:solidFill>
                  <a:srgbClr val="0033CC"/>
                </a:solidFill>
              </a:rPr>
              <a:t>&gt;75 MeV/c can decay to &gt;100 MeV electron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74788" y="1517650"/>
          <a:ext cx="6664325" cy="387350"/>
        </p:xfrm>
        <a:graphic>
          <a:graphicData uri="http://schemas.openxmlformats.org/presentationml/2006/ole">
            <p:oleObj spid="_x0000_s4098" name="Equation" r:id="rId4" imgW="4381200" imgH="253800" progId="Equation.DSMT4">
              <p:embed/>
            </p:oleObj>
          </a:graphicData>
        </a:graphic>
      </p:graphicFrame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943600" y="35052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33400" y="6503988"/>
            <a:ext cx="1363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Miller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477000" cy="3175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Long Transit Time Background</a:t>
            </a:r>
            <a:endParaRPr lang="en-US" sz="32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001000" cy="6324600"/>
          </a:xfrm>
        </p:spPr>
        <p:txBody>
          <a:bodyPr/>
          <a:lstStyle/>
          <a:p>
            <a:r>
              <a:rPr lang="en-US" sz="2000" smtClean="0"/>
              <a:t>Particles with low longitudinal velocity can take a long time to traverse the beam line, arriving at the stopping target during the measurement period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Antiprotons and radiative pion capture:</a:t>
            </a:r>
          </a:p>
          <a:p>
            <a:pPr lvl="2"/>
            <a:r>
              <a:rPr lang="en-US" smtClean="0"/>
              <a:t>Antiprotons are stopped by a thin window in middle of transport</a:t>
            </a:r>
          </a:p>
          <a:p>
            <a:pPr lvl="2"/>
            <a:r>
              <a:rPr lang="en-US" smtClean="0"/>
              <a:t>Adjust measure start time until most long-transit time pions decay</a:t>
            </a:r>
          </a:p>
          <a:p>
            <a:r>
              <a:rPr lang="en-US" sz="2000" smtClean="0"/>
              <a:t>Example of a potential problem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Pion decays into a muon early in the transport solenoid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Muon can have small pitch and progress very slowly downstream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Muon can decay after a long time into an electron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Decay electron can be &gt;100 MeV if p</a:t>
            </a:r>
            <a:r>
              <a:rPr lang="en-US" sz="1800" baseline="-25000" smtClean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en-US" sz="1800" smtClean="0">
                <a:solidFill>
                  <a:srgbClr val="0033CC"/>
                </a:solidFill>
              </a:rPr>
              <a:t>&gt;75 MeV/c</a:t>
            </a:r>
          </a:p>
          <a:p>
            <a:pPr lvl="1"/>
            <a:r>
              <a:rPr lang="en-US" sz="1800" smtClean="0">
                <a:solidFill>
                  <a:srgbClr val="0033CC"/>
                </a:solidFill>
              </a:rPr>
              <a:t>Electron could scatter in collimators, arriving at the target late during the measurement period, where it could scatter into the detector acceptance</a:t>
            </a:r>
          </a:p>
          <a:p>
            <a:r>
              <a:rPr lang="en-US" sz="2000" smtClean="0"/>
              <a:t>To suppress this…</a:t>
            </a:r>
          </a:p>
          <a:p>
            <a:pPr lvl="1"/>
            <a:r>
              <a:rPr lang="en-US" sz="1800" smtClean="0"/>
              <a:t>Straight sections of solenoids have dB</a:t>
            </a:r>
            <a:r>
              <a:rPr lang="en-US" sz="1800" baseline="-25000" smtClean="0"/>
              <a:t>s</a:t>
            </a:r>
            <a:r>
              <a:rPr lang="en-US" sz="1800" smtClean="0"/>
              <a:t>/ds&lt;0.02 T/m</a:t>
            </a:r>
          </a:p>
          <a:p>
            <a:pPr lvl="2"/>
            <a:r>
              <a:rPr lang="en-US" smtClean="0"/>
              <a:t>Greatly reduces number of particles (e.g</a:t>
            </a:r>
            <a:r>
              <a:rPr lang="en-US" smtClean="0">
                <a:latin typeface="Symbol" pitchFamily="18" charset="2"/>
              </a:rPr>
              <a:t>. p-&gt;m</a:t>
            </a:r>
            <a:r>
              <a:rPr lang="en-US" smtClean="0"/>
              <a:t>) with small pitch</a:t>
            </a:r>
          </a:p>
          <a:p>
            <a:pPr lvl="2"/>
            <a:r>
              <a:rPr lang="en-US" smtClean="0"/>
              <a:t>Gradient criterion not necessary in curved solenoid sections, low pitch particles are swept away vertically by dB</a:t>
            </a:r>
            <a:r>
              <a:rPr lang="en-US" baseline="-25000" smtClean="0"/>
              <a:t>s</a:t>
            </a:r>
            <a:r>
              <a:rPr lang="en-US" smtClean="0"/>
              <a:t>/dr field gradient.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PAC Meeting - Nov. 3 2008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AD65C4-797E-45DE-9F3C-1E84AF9745D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934200" y="5105400"/>
            <a:ext cx="1922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  <a:p>
            <a:endParaRPr lang="en-US"/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762000" y="6503988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Jim Miller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F6590DDE-F486-4EC2-B8BA-F044E049CE7C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13</a:t>
            </a:fld>
            <a:endParaRPr 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742950" y="274638"/>
            <a:ext cx="7361238" cy="1393825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  <a:tab pos="857205" algn="l"/>
              </a:tabLst>
              <a:defRPr/>
            </a:pPr>
            <a:r>
              <a:rPr lang="en-US" sz="4400" dirty="0">
                <a:sym typeface="Arial" pitchFamily="-12" charset="0"/>
              </a:rPr>
              <a:t>Choice of Stopping Material:</a:t>
            </a:r>
            <a:br>
              <a:rPr lang="en-US" sz="4400" dirty="0">
                <a:sym typeface="Arial" pitchFamily="-12" charset="0"/>
              </a:rPr>
            </a:br>
            <a:r>
              <a:rPr lang="en-US" sz="4400" dirty="0">
                <a:sym typeface="Arial" pitchFamily="-12" charset="0"/>
              </a:rPr>
              <a:t>rate </a:t>
            </a:r>
            <a:r>
              <a:rPr lang="en-US" sz="4400" dirty="0" err="1">
                <a:sym typeface="Arial" pitchFamily="-12" charset="0"/>
              </a:rPr>
              <a:t>vs</a:t>
            </a:r>
            <a:r>
              <a:rPr lang="en-US" sz="4400" dirty="0">
                <a:sym typeface="Arial" pitchFamily="-12" charset="0"/>
              </a:rPr>
              <a:t> wait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F0AD2DA9-D35F-48DC-AF71-D0094880DC6C}" type="slidenum">
              <a:rPr lang="en-US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13</a:t>
            </a:fld>
            <a:endParaRPr lang="en-US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9943" name="Rectangle 6"/>
          <p:cNvSpPr>
            <a:spLocks/>
          </p:cNvSpPr>
          <p:nvPr/>
        </p:nvSpPr>
        <p:spPr bwMode="auto">
          <a:xfrm>
            <a:off x="2617788" y="2640013"/>
            <a:ext cx="1143000" cy="1817687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500">
              <a:solidFill>
                <a:srgbClr val="43412C"/>
              </a:solidFill>
              <a:latin typeface="Hoefler Text" pitchFamily="28" charset="0"/>
              <a:sym typeface="Hoefler Text" pitchFamily="28" charset="0"/>
            </a:endParaRPr>
          </a:p>
        </p:txBody>
      </p:sp>
      <p:sp>
        <p:nvSpPr>
          <p:cNvPr id="39944" name="Rectangle 7"/>
          <p:cNvSpPr>
            <a:spLocks/>
          </p:cNvSpPr>
          <p:nvPr/>
        </p:nvSpPr>
        <p:spPr bwMode="auto">
          <a:xfrm>
            <a:off x="2811463" y="1679575"/>
            <a:ext cx="1154112" cy="3303588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500">
              <a:solidFill>
                <a:srgbClr val="43412C"/>
              </a:solidFill>
              <a:latin typeface="Hoefler Text" pitchFamily="28" charset="0"/>
              <a:sym typeface="Hoefler Text" pitchFamily="2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-57150" y="1314450"/>
            <a:ext cx="3635375" cy="4468813"/>
          </a:xfrm>
        </p:spPr>
        <p:txBody>
          <a:bodyPr/>
          <a:lstStyle/>
          <a:p>
            <a:pPr marL="512897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ym typeface="Arial" pitchFamily="-12" charset="0"/>
              </a:rPr>
              <a:t>Stop </a:t>
            </a:r>
            <a:r>
              <a:rPr lang="en-US" dirty="0" err="1">
                <a:sym typeface="Arial" pitchFamily="-12" charset="0"/>
              </a:rPr>
              <a:t>muons</a:t>
            </a:r>
            <a:r>
              <a:rPr lang="en-US" dirty="0">
                <a:sym typeface="Arial" pitchFamily="-12" charset="0"/>
              </a:rPr>
              <a:t> in target (Z,A)</a:t>
            </a:r>
          </a:p>
          <a:p>
            <a:pPr marL="512897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ym typeface="Arial" pitchFamily="-12" charset="0"/>
              </a:rPr>
              <a:t>Physics sensitive to Z: with signal, can switch target to probe source of new physics </a:t>
            </a:r>
          </a:p>
          <a:p>
            <a:pPr marL="512897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ym typeface="Arial" pitchFamily="-12" charset="0"/>
              </a:rPr>
              <a:t>Why start with Al?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6925" y="1646238"/>
            <a:ext cx="5715000" cy="2947987"/>
            <a:chOff x="0" y="0"/>
            <a:chExt cx="4592" cy="2288"/>
          </a:xfrm>
        </p:grpSpPr>
        <p:pic>
          <p:nvPicPr>
            <p:cNvPr id="3995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9" y="86"/>
              <a:ext cx="2752" cy="18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" name="Rectangle 12"/>
            <p:cNvSpPr>
              <a:spLocks/>
            </p:cNvSpPr>
            <p:nvPr/>
          </p:nvSpPr>
          <p:spPr bwMode="auto">
            <a:xfrm>
              <a:off x="0" y="1807"/>
              <a:ext cx="4592" cy="4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Hoefler Text" pitchFamily="-12" charset="0"/>
                  <a:ea typeface="Hoefler Text" pitchFamily="-12" charset="0"/>
                  <a:cs typeface="Hoefler Text" pitchFamily="-12" charset="0"/>
                  <a:sym typeface="Hoefler Text" pitchFamily="-12" charset="0"/>
                </a:rPr>
                <a:t> </a:t>
              </a:r>
              <a:r>
                <a:rPr lang="en-US" sz="14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V. </a:t>
              </a:r>
              <a:r>
                <a:rPr lang="en-US" sz="1400" dirty="0" err="1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Cirigliano</a:t>
              </a:r>
              <a:r>
                <a:rPr lang="en-US" sz="14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,  B. Grinstein, G. </a:t>
              </a:r>
              <a:r>
                <a:rPr lang="en-US" sz="1400" dirty="0" err="1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Isidori</a:t>
              </a:r>
              <a:r>
                <a:rPr lang="en-US" sz="14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, M. Wise </a:t>
              </a:r>
              <a:r>
                <a:rPr lang="en-US" sz="1400" dirty="0">
                  <a:solidFill>
                    <a:srgbClr val="43412C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Nucl.Phys.B728:121-134,2005</a:t>
              </a:r>
              <a:r>
                <a:rPr lang="en-US" sz="14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. e-Print: </a:t>
              </a:r>
              <a:r>
                <a:rPr lang="en-US" sz="1400" dirty="0" err="1">
                  <a:solidFill>
                    <a:srgbClr val="43412C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hep</a:t>
              </a:r>
              <a:r>
                <a:rPr lang="en-US" sz="1400" dirty="0">
                  <a:solidFill>
                    <a:srgbClr val="43412C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-ph/0507001</a:t>
              </a:r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 bwMode="auto">
            <a:xfrm>
              <a:off x="3413" y="488"/>
              <a:ext cx="1070" cy="7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Hoefler Text" pitchFamily="-12" charset="0"/>
                  <a:ea typeface="Hoefler Text" pitchFamily="-12" charset="0"/>
                  <a:cs typeface="Hoefler Text" pitchFamily="-12" charset="0"/>
                  <a:sym typeface="Hoefler Text" pitchFamily="-12" charset="0"/>
                </a:rPr>
                <a:t> </a:t>
              </a:r>
              <a:r>
                <a:rPr lang="en-US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</a:t>
              </a:r>
              <a:r>
                <a:rPr lang="en-US" baseline="-60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13</a:t>
              </a:r>
              <a:r>
                <a:rPr lang="en-US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 is </a:t>
              </a:r>
              <a:r>
                <a:rPr lang="en-US" dirty="0" err="1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NOvA</a:t>
              </a:r>
              <a:r>
                <a:rPr lang="en-US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 mixing angle</a:t>
              </a:r>
            </a:p>
            <a:p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&lt; 0.2 or so</a:t>
              </a:r>
            </a:p>
          </p:txBody>
        </p:sp>
        <p:sp>
          <p:nvSpPr>
            <p:cNvPr id="7" name="Rectangle 14"/>
            <p:cNvSpPr>
              <a:spLocks/>
            </p:cNvSpPr>
            <p:nvPr/>
          </p:nvSpPr>
          <p:spPr bwMode="auto">
            <a:xfrm>
              <a:off x="1424" y="0"/>
              <a:ext cx="2277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can see up to x4 effect!</a:t>
              </a:r>
            </a:p>
          </p:txBody>
        </p:sp>
      </p:grpSp>
      <p:sp>
        <p:nvSpPr>
          <p:cNvPr id="39947" name="Rectangle 15"/>
          <p:cNvSpPr>
            <a:spLocks/>
          </p:cNvSpPr>
          <p:nvPr/>
        </p:nvSpPr>
        <p:spPr bwMode="auto">
          <a:xfrm>
            <a:off x="3736975" y="2286000"/>
            <a:ext cx="127000" cy="1028700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500">
              <a:solidFill>
                <a:srgbClr val="43412C"/>
              </a:solidFill>
              <a:latin typeface="Hoefler Text" pitchFamily="28" charset="0"/>
              <a:sym typeface="Hoefler Text" pitchFamily="28" charset="0"/>
            </a:endParaRPr>
          </a:p>
        </p:txBody>
      </p:sp>
      <p:pic>
        <p:nvPicPr>
          <p:cNvPr id="3994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95800"/>
            <a:ext cx="38290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sp>
        <p:nvSpPr>
          <p:cNvPr id="39950" name="TextBox 17"/>
          <p:cNvSpPr txBox="1">
            <a:spLocks noChangeArrowheads="1"/>
          </p:cNvSpPr>
          <p:nvPr/>
        </p:nvSpPr>
        <p:spPr bwMode="auto">
          <a:xfrm>
            <a:off x="1600200" y="44196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74916D6E-86B3-468E-9C4C-FC6890CD92D8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14</a:t>
            </a:fld>
            <a:endParaRPr lang="en-US" dirty="0"/>
          </a:p>
        </p:txBody>
      </p:sp>
      <p:sp>
        <p:nvSpPr>
          <p:cNvPr id="40963" name="Rectangle 1"/>
          <p:cNvSpPr>
            <a:spLocks/>
          </p:cNvSpPr>
          <p:nvPr/>
        </p:nvSpPr>
        <p:spPr bwMode="auto">
          <a:xfrm>
            <a:off x="263525" y="6469063"/>
            <a:ext cx="8616950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                                   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536575" y="149225"/>
            <a:ext cx="7361238" cy="1393825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Prompt Background</a:t>
            </a:r>
            <a:br>
              <a:rPr lang="en-US" dirty="0">
                <a:sym typeface="Arial" pitchFamily="-12" charset="0"/>
              </a:rPr>
            </a:br>
            <a:r>
              <a:rPr lang="en-US" dirty="0">
                <a:sym typeface="Arial" pitchFamily="-12" charset="0"/>
              </a:rPr>
              <a:t> and Choice of Z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3525" y="-250825"/>
            <a:ext cx="8709025" cy="4468813"/>
          </a:xfrm>
        </p:spPr>
        <p:txBody>
          <a:bodyPr/>
          <a:lstStyle/>
          <a:p>
            <a:pPr marL="467193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</a:tabLst>
              <a:defRPr/>
            </a:pPr>
            <a:r>
              <a:rPr lang="en-US" dirty="0">
                <a:sym typeface="Arial" pitchFamily="-12" charset="0"/>
              </a:rPr>
              <a:t>choose Z based on tradeoff between rate and lifetime: longer lived reduces prompt backgrounds</a:t>
            </a:r>
          </a:p>
        </p:txBody>
      </p:sp>
      <p:graphicFrame>
        <p:nvGraphicFramePr>
          <p:cNvPr id="40966" name="Group 6"/>
          <p:cNvGraphicFramePr>
            <a:graphicFrameLocks noGrp="1"/>
          </p:cNvGraphicFramePr>
          <p:nvPr/>
        </p:nvGraphicFramePr>
        <p:xfrm>
          <a:off x="377825" y="2708275"/>
          <a:ext cx="8470900" cy="3338513"/>
        </p:xfrm>
        <a:graphic>
          <a:graphicData uri="http://schemas.openxmlformats.org/drawingml/2006/table">
            <a:tbl>
              <a:tblPr/>
              <a:tblGrid>
                <a:gridCol w="1657350"/>
                <a:gridCol w="2035175"/>
                <a:gridCol w="1987550"/>
                <a:gridCol w="1501775"/>
                <a:gridCol w="128905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Nucleus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R</a:t>
                      </a:r>
                      <a:r>
                        <a:rPr kumimoji="0" lang="en-US" sz="22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μe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(Z) / R</a:t>
                      </a:r>
                      <a:r>
                        <a:rPr kumimoji="0" lang="en-US" sz="22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μe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(Al)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Bound Lifetime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Conversion Energy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Fraction &gt;700 ns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Al(13,27)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864 nsec 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104.96 MeV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0.45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Ti(22,~48)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1.7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328 nsec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104.18 MeV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0.16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Au(79,~197)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~0.8-1.5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72.6 nsec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95.56   MeV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34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negligible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0" name="Text Box 76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FD0B4192-65B4-403C-A1A9-E8E4FA3C3DC2}" type="slidenum">
              <a:rPr lang="en-US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14</a:t>
            </a:fld>
            <a:endParaRPr lang="en-US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123339BB-A361-46A2-8280-C58F202E993B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15</a:t>
            </a:fld>
            <a:endParaRPr lang="en-US" dirty="0"/>
          </a:p>
        </p:txBody>
      </p:sp>
      <p:pic>
        <p:nvPicPr>
          <p:cNvPr id="4301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-206375"/>
            <a:ext cx="83439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"/>
          <p:cNvSpPr>
            <a:spLocks/>
          </p:cNvSpPr>
          <p:nvPr/>
        </p:nvSpPr>
        <p:spPr bwMode="auto">
          <a:xfrm>
            <a:off x="263525" y="6469063"/>
            <a:ext cx="8616950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                                   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8475663" cy="441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Data,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eN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5038" y="5729288"/>
            <a:ext cx="5459412" cy="338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Rate limited by need to veto prompt backgrounds!</a:t>
            </a:r>
            <a:r>
              <a:rPr lang="en-US" dirty="0" smtClean="0">
                <a:sym typeface="Wingdings" pitchFamily="2" charset="2"/>
              </a:rPr>
              <a:t> pulsed beam</a:t>
            </a:r>
            <a:endParaRPr lang="en-US" dirty="0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 l="441" t="575" r="662" b="575"/>
          <a:stretch>
            <a:fillRect/>
          </a:stretch>
        </p:blipFill>
        <p:spPr bwMode="auto">
          <a:xfrm>
            <a:off x="4535488" y="1219200"/>
            <a:ext cx="4608512" cy="35369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945063" y="4864100"/>
          <a:ext cx="3962400" cy="769938"/>
        </p:xfrm>
        <a:graphic>
          <a:graphicData uri="http://schemas.openxmlformats.org/presentationml/2006/ole">
            <p:oleObj spid="_x0000_s5122" name="Equation" r:id="rId5" imgW="2286000" imgH="444240" progId="Equation.3">
              <p:embed/>
            </p:oleObj>
          </a:graphicData>
        </a:graphic>
      </p:graphicFrame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5638800" y="1295400"/>
            <a:ext cx="76200" cy="1676400"/>
          </a:xfrm>
          <a:prstGeom prst="line">
            <a:avLst/>
          </a:prstGeom>
          <a:noFill/>
          <a:ln w="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359400" y="715963"/>
            <a:ext cx="3576638" cy="584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CC"/>
                </a:solidFill>
              </a:rPr>
              <a:t>High energy tail of  Decay-in-orbit (DIO) electrons. </a:t>
            </a:r>
            <a:r>
              <a:rPr lang="en-US" sz="1600">
                <a:solidFill>
                  <a:srgbClr val="FF0000"/>
                </a:solidFill>
              </a:rPr>
              <a:t>Simulated conversion peak</a:t>
            </a:r>
          </a:p>
        </p:txBody>
      </p:sp>
      <p:pic>
        <p:nvPicPr>
          <p:cNvPr id="5128" name="Picture 10" descr="sindrumapp_prev"/>
          <p:cNvPicPr>
            <a:picLocks noChangeAspect="1" noChangeArrowheads="1"/>
          </p:cNvPicPr>
          <p:nvPr/>
        </p:nvPicPr>
        <p:blipFill>
          <a:blip r:embed="rId6"/>
          <a:srcRect l="10211" r="18213"/>
          <a:stretch>
            <a:fillRect/>
          </a:stretch>
        </p:blipFill>
        <p:spPr bwMode="auto">
          <a:xfrm>
            <a:off x="381000" y="1371600"/>
            <a:ext cx="4097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0B5B0EFE-EFB8-4D17-8CDB-C2A86B1FA85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5981700" y="2247900"/>
            <a:ext cx="22098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5" tIns="41148" rIns="82295" bIns="41148" anchor="ctr"/>
          <a:lstStyle/>
          <a:p>
            <a: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/>
            </a:pPr>
            <a:r>
              <a:rPr lang="en-US"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t> </a:t>
            </a:r>
            <a:r>
              <a:rPr lang="en-US" sz="1600">
                <a:solidFill>
                  <a:srgbClr val="43412C"/>
                </a:solidFill>
                <a:latin typeface="Comic Sans MS" pitchFamily="66" charset="0"/>
                <a:ea typeface="Arial" pitchFamily="-12" charset="0"/>
                <a:cs typeface="Arial" pitchFamily="-12" charset="0"/>
                <a:sym typeface="Arial" pitchFamily="-12" charset="0"/>
              </a:rPr>
              <a:t>PAC Meeting - Nov. 3 2008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457200" y="762000"/>
            <a:ext cx="508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SINDRUM Experiment</a:t>
            </a:r>
          </a:p>
        </p:txBody>
      </p:sp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1219200" y="5562600"/>
            <a:ext cx="1747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 beam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80621E7B-8579-4B41-89DE-335A4B20798E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17</a:t>
            </a:fld>
            <a:endParaRPr lang="en-US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Mu2e</a:t>
            </a:r>
            <a:r>
              <a:rPr lang="en-US" dirty="0" smtClean="0">
                <a:sym typeface="Arial" pitchFamily="-12" charset="0"/>
              </a:rPr>
              <a:t> Upgrades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AB148B74-0882-4FAD-8674-5A8DD408F28C}" type="slidenum">
              <a:rPr lang="en-US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17</a:t>
            </a:fld>
            <a:endParaRPr lang="en-US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5063" name="Group 6"/>
          <p:cNvGrpSpPr>
            <a:grpSpLocks/>
          </p:cNvGrpSpPr>
          <p:nvPr/>
        </p:nvGrpSpPr>
        <p:grpSpPr bwMode="auto">
          <a:xfrm>
            <a:off x="3619500" y="893763"/>
            <a:ext cx="1897063" cy="1670050"/>
            <a:chOff x="0" y="0"/>
            <a:chExt cx="1327" cy="1167"/>
          </a:xfrm>
        </p:grpSpPr>
        <p:sp>
          <p:nvSpPr>
            <p:cNvPr id="45074" name="AutoShape 7"/>
            <p:cNvSpPr>
              <a:spLocks/>
            </p:cNvSpPr>
            <p:nvPr/>
          </p:nvSpPr>
          <p:spPr bwMode="auto">
            <a:xfrm rot="-2700000">
              <a:off x="182" y="142"/>
              <a:ext cx="883" cy="883"/>
            </a:xfrm>
            <a:custGeom>
              <a:avLst/>
              <a:gdLst>
                <a:gd name="T0" fmla="*/ 0 w 20299"/>
                <a:gd name="T1" fmla="*/ 0 h 20299"/>
                <a:gd name="T2" fmla="*/ 20299 w 20299"/>
                <a:gd name="T3" fmla="*/ 20299 h 20299"/>
              </a:gdLst>
              <a:ahLst/>
              <a:cxnLst/>
              <a:rect l="T0" t="T1" r="T2" b="T3"/>
              <a:pathLst>
                <a:path w="20299" h="20299">
                  <a:moveTo>
                    <a:pt x="1301" y="20299"/>
                  </a:moveTo>
                  <a:lnTo>
                    <a:pt x="21600" y="21600"/>
                  </a:lnTo>
                  <a:lnTo>
                    <a:pt x="20299" y="1301"/>
                  </a:lnTo>
                  <a:lnTo>
                    <a:pt x="0" y="0"/>
                  </a:lnTo>
                  <a:close/>
                  <a:moveTo>
                    <a:pt x="1301" y="20299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sp>
          <p:nvSpPr>
            <p:cNvPr id="63496" name="Rectangle 8"/>
            <p:cNvSpPr>
              <a:spLocks/>
            </p:cNvSpPr>
            <p:nvPr/>
          </p:nvSpPr>
          <p:spPr bwMode="auto">
            <a:xfrm>
              <a:off x="183" y="410"/>
              <a:ext cx="962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Signal?</a:t>
              </a:r>
            </a:p>
          </p:txBody>
        </p:sp>
      </p:grpSp>
      <p:sp>
        <p:nvSpPr>
          <p:cNvPr id="63497" name="Line 9"/>
          <p:cNvSpPr>
            <a:spLocks noChangeShapeType="1"/>
          </p:cNvSpPr>
          <p:nvPr/>
        </p:nvSpPr>
        <p:spPr bwMode="auto">
          <a:xfrm rot="10800000" flipH="1">
            <a:off x="2576513" y="2022475"/>
            <a:ext cx="1298575" cy="96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63498" name="Rectangle 10"/>
          <p:cNvSpPr>
            <a:spLocks/>
          </p:cNvSpPr>
          <p:nvPr/>
        </p:nvSpPr>
        <p:spPr bwMode="auto">
          <a:xfrm>
            <a:off x="2522538" y="2114550"/>
            <a:ext cx="550862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Yes</a:t>
            </a:r>
          </a:p>
        </p:txBody>
      </p:sp>
      <p:grpSp>
        <p:nvGrpSpPr>
          <p:cNvPr id="45066" name="Group 11"/>
          <p:cNvGrpSpPr>
            <a:grpSpLocks/>
          </p:cNvGrpSpPr>
          <p:nvPr/>
        </p:nvGrpSpPr>
        <p:grpSpPr bwMode="auto">
          <a:xfrm>
            <a:off x="228600" y="3028950"/>
            <a:ext cx="3749675" cy="3189288"/>
            <a:chOff x="0" y="0"/>
            <a:chExt cx="2624" cy="2232"/>
          </a:xfrm>
        </p:grpSpPr>
        <p:sp>
          <p:nvSpPr>
            <p:cNvPr id="45072" name="Rectangle 12"/>
            <p:cNvSpPr>
              <a:spLocks/>
            </p:cNvSpPr>
            <p:nvPr/>
          </p:nvSpPr>
          <p:spPr bwMode="auto">
            <a:xfrm>
              <a:off x="0" y="0"/>
              <a:ext cx="2624" cy="22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/>
          </p:nvSpPr>
          <p:spPr bwMode="auto">
            <a:xfrm>
              <a:off x="120" y="128"/>
              <a:ext cx="2384" cy="1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1. Change Z of Target</a:t>
              </a: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to determine source of new physics</a:t>
              </a: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endPara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endParaRP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2. Need Project X to provide statistics</a:t>
              </a:r>
            </a:p>
          </p:txBody>
        </p:sp>
      </p:grpSp>
      <p:sp>
        <p:nvSpPr>
          <p:cNvPr id="63502" name="Line 14"/>
          <p:cNvSpPr>
            <a:spLocks noChangeShapeType="1"/>
          </p:cNvSpPr>
          <p:nvPr/>
        </p:nvSpPr>
        <p:spPr bwMode="auto">
          <a:xfrm rot="10800000">
            <a:off x="5235575" y="1978025"/>
            <a:ext cx="1185863" cy="1052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5916613" y="2114550"/>
            <a:ext cx="42545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No</a:t>
            </a:r>
          </a:p>
        </p:txBody>
      </p:sp>
      <p:sp>
        <p:nvSpPr>
          <p:cNvPr id="45069" name="Rectangle 16"/>
          <p:cNvSpPr>
            <a:spLocks/>
          </p:cNvSpPr>
          <p:nvPr/>
        </p:nvSpPr>
        <p:spPr bwMode="auto">
          <a:xfrm>
            <a:off x="4868863" y="3028950"/>
            <a:ext cx="3749675" cy="3349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500">
              <a:solidFill>
                <a:srgbClr val="43412C"/>
              </a:solidFill>
              <a:latin typeface="Hoefler Text" pitchFamily="28" charset="0"/>
              <a:sym typeface="Hoefler Text" pitchFamily="28" charset="0"/>
            </a:endParaRPr>
          </a:p>
        </p:txBody>
      </p:sp>
      <p:sp>
        <p:nvSpPr>
          <p:cNvPr id="63505" name="Rectangle 17"/>
          <p:cNvSpPr>
            <a:spLocks/>
          </p:cNvSpPr>
          <p:nvPr/>
        </p:nvSpPr>
        <p:spPr bwMode="auto">
          <a:xfrm>
            <a:off x="5040313" y="3211513"/>
            <a:ext cx="3578225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1. Probe additional two orders of magnitude made possible by Project X</a:t>
            </a:r>
          </a:p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</a:tabLst>
              <a:defRPr/>
            </a:pPr>
            <a:endParaRPr lang="en-US" sz="2500" dirty="0">
              <a:solidFill>
                <a:srgbClr val="43412C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2. Need upgrades to </a:t>
            </a:r>
            <a:r>
              <a:rPr lang="en-US" sz="2500" dirty="0" err="1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muon</a:t>
            </a: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transport and detector</a:t>
            </a:r>
          </a:p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</a:tabLst>
              <a:defRPr/>
            </a:pPr>
            <a:endParaRPr lang="en-US" sz="2500" dirty="0">
              <a:solidFill>
                <a:srgbClr val="43412C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sp>
        <p:nvSpPr>
          <p:cNvPr id="45071" name="Rectangle 1"/>
          <p:cNvSpPr>
            <a:spLocks/>
          </p:cNvSpPr>
          <p:nvPr/>
        </p:nvSpPr>
        <p:spPr bwMode="auto">
          <a:xfrm>
            <a:off x="263525" y="6469063"/>
            <a:ext cx="8616950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3642DEBB-197A-45DD-A1AB-E241B4A7C145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18</a:t>
            </a:fld>
            <a:endParaRPr lang="en-US" dirty="0"/>
          </a:p>
        </p:txBody>
      </p:sp>
      <p:grpSp>
        <p:nvGrpSpPr>
          <p:cNvPr id="46083" name="Group 1"/>
          <p:cNvGrpSpPr>
            <a:grpSpLocks/>
          </p:cNvGrpSpPr>
          <p:nvPr/>
        </p:nvGrpSpPr>
        <p:grpSpPr bwMode="auto">
          <a:xfrm>
            <a:off x="6592888" y="879475"/>
            <a:ext cx="2257425" cy="1670050"/>
            <a:chOff x="0" y="0"/>
            <a:chExt cx="1579" cy="1168"/>
          </a:xfrm>
        </p:grpSpPr>
        <p:sp>
          <p:nvSpPr>
            <p:cNvPr id="46105" name="Rectangle 2"/>
            <p:cNvSpPr>
              <a:spLocks/>
            </p:cNvSpPr>
            <p:nvPr/>
          </p:nvSpPr>
          <p:spPr bwMode="auto">
            <a:xfrm>
              <a:off x="0" y="0"/>
              <a:ext cx="1506" cy="116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pic>
          <p:nvPicPr>
            <p:cNvPr id="4610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" y="46"/>
              <a:ext cx="1556" cy="10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Upgrade Plans...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958A0AC8-DFE6-4082-9DCE-EE486FEBEB83}" type="slidenum">
              <a:rPr lang="en-US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18</a:t>
            </a:fld>
            <a:endParaRPr lang="en-US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rot="10800000" flipH="1">
            <a:off x="2576513" y="2022475"/>
            <a:ext cx="1298575" cy="96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2076450" y="2274888"/>
            <a:ext cx="550863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Yes</a:t>
            </a:r>
          </a:p>
        </p:txBody>
      </p:sp>
      <p:grpSp>
        <p:nvGrpSpPr>
          <p:cNvPr id="46090" name="Group 11"/>
          <p:cNvGrpSpPr>
            <a:grpSpLocks/>
          </p:cNvGrpSpPr>
          <p:nvPr/>
        </p:nvGrpSpPr>
        <p:grpSpPr bwMode="auto">
          <a:xfrm>
            <a:off x="228600" y="3028950"/>
            <a:ext cx="3962400" cy="3417888"/>
            <a:chOff x="0" y="0"/>
            <a:chExt cx="2773" cy="2232"/>
          </a:xfrm>
        </p:grpSpPr>
        <p:sp>
          <p:nvSpPr>
            <p:cNvPr id="46103" name="Rectangle 12"/>
            <p:cNvSpPr>
              <a:spLocks/>
            </p:cNvSpPr>
            <p:nvPr/>
          </p:nvSpPr>
          <p:spPr bwMode="auto">
            <a:xfrm>
              <a:off x="0" y="0"/>
              <a:ext cx="2624" cy="22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120" y="128"/>
              <a:ext cx="2653" cy="2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1. Change Z of Target</a:t>
              </a: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to determine source of new physics</a:t>
              </a: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endPara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endParaRPr>
            </a:p>
            <a:p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2. Prompt Rates will go up at higher Z, have to redesign detector and muon transport</a:t>
              </a:r>
            </a:p>
          </p:txBody>
        </p:sp>
      </p:grpSp>
      <p:sp>
        <p:nvSpPr>
          <p:cNvPr id="58382" name="Line 14"/>
          <p:cNvSpPr>
            <a:spLocks noChangeShapeType="1"/>
          </p:cNvSpPr>
          <p:nvPr/>
        </p:nvSpPr>
        <p:spPr bwMode="auto">
          <a:xfrm rot="10800000">
            <a:off x="5235575" y="1978025"/>
            <a:ext cx="1185863" cy="1052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5984875" y="2000250"/>
            <a:ext cx="427038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No</a:t>
            </a:r>
          </a:p>
        </p:txBody>
      </p:sp>
      <p:sp>
        <p:nvSpPr>
          <p:cNvPr id="46093" name="Rectangle 16"/>
          <p:cNvSpPr>
            <a:spLocks/>
          </p:cNvSpPr>
          <p:nvPr/>
        </p:nvSpPr>
        <p:spPr bwMode="auto">
          <a:xfrm>
            <a:off x="4868863" y="3028950"/>
            <a:ext cx="3749675" cy="3349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500">
              <a:solidFill>
                <a:srgbClr val="43412C"/>
              </a:solidFill>
              <a:latin typeface="Hoefler Text" pitchFamily="28" charset="0"/>
              <a:sym typeface="Hoefler Text" pitchFamily="28" charset="0"/>
            </a:endParaRPr>
          </a:p>
        </p:txBody>
      </p:sp>
      <p:sp>
        <p:nvSpPr>
          <p:cNvPr id="58385" name="Rectangle 17"/>
          <p:cNvSpPr>
            <a:spLocks/>
          </p:cNvSpPr>
          <p:nvPr/>
        </p:nvSpPr>
        <p:spPr bwMode="auto">
          <a:xfrm>
            <a:off x="5040313" y="3211513"/>
            <a:ext cx="3406775" cy="316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r>
              <a:rPr lang="en-US" sz="25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Both Prompt and DIO backgrounds must drop to measure</a:t>
            </a:r>
          </a:p>
          <a:p>
            <a:pPr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r>
              <a:rPr lang="en-US" sz="25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</a:t>
            </a:r>
            <a:r>
              <a:rPr lang="en-US" sz="2500" baseline="-25000">
                <a:solidFill>
                  <a:srgbClr val="43412C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μe</a:t>
            </a:r>
            <a:r>
              <a:rPr lang="en-US" sz="2500">
                <a:solidFill>
                  <a:srgbClr val="43412C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sz="2500">
                <a:solidFill>
                  <a:srgbClr val="43412C"/>
                </a:solidFill>
                <a:latin typeface="Arial Italic"/>
                <a:ea typeface="Arial Italic"/>
                <a:cs typeface="Arial Italic"/>
                <a:sym typeface="Arial Italic"/>
              </a:rPr>
              <a:t>~ </a:t>
            </a:r>
            <a:r>
              <a:rPr lang="en-US" sz="25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r>
              <a:rPr lang="en-US" sz="2500" baseline="320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-18</a:t>
            </a:r>
          </a:p>
          <a:p>
            <a:pPr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endParaRPr lang="en-US" sz="2500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r>
              <a:rPr lang="en-US" sz="25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Detector, Muon Transport, Cosmic Ray Veto, Calorimeter</a:t>
            </a:r>
          </a:p>
        </p:txBody>
      </p:sp>
      <p:grpSp>
        <p:nvGrpSpPr>
          <p:cNvPr id="46095" name="Group 18"/>
          <p:cNvGrpSpPr>
            <a:grpSpLocks/>
          </p:cNvGrpSpPr>
          <p:nvPr/>
        </p:nvGrpSpPr>
        <p:grpSpPr bwMode="auto">
          <a:xfrm>
            <a:off x="3619500" y="893763"/>
            <a:ext cx="1897063" cy="1670050"/>
            <a:chOff x="0" y="0"/>
            <a:chExt cx="1327" cy="1167"/>
          </a:xfrm>
        </p:grpSpPr>
        <p:sp>
          <p:nvSpPr>
            <p:cNvPr id="46101" name="AutoShape 19"/>
            <p:cNvSpPr>
              <a:spLocks/>
            </p:cNvSpPr>
            <p:nvPr/>
          </p:nvSpPr>
          <p:spPr bwMode="auto">
            <a:xfrm rot="-2700000">
              <a:off x="182" y="142"/>
              <a:ext cx="883" cy="883"/>
            </a:xfrm>
            <a:custGeom>
              <a:avLst/>
              <a:gdLst>
                <a:gd name="T0" fmla="*/ 0 w 20299"/>
                <a:gd name="T1" fmla="*/ 0 h 20299"/>
                <a:gd name="T2" fmla="*/ 20299 w 20299"/>
                <a:gd name="T3" fmla="*/ 20299 h 20299"/>
              </a:gdLst>
              <a:ahLst/>
              <a:cxnLst/>
              <a:rect l="T0" t="T1" r="T2" b="T3"/>
              <a:pathLst>
                <a:path w="20299" h="20299">
                  <a:moveTo>
                    <a:pt x="1301" y="20299"/>
                  </a:moveTo>
                  <a:lnTo>
                    <a:pt x="21600" y="21600"/>
                  </a:lnTo>
                  <a:lnTo>
                    <a:pt x="20299" y="1301"/>
                  </a:lnTo>
                  <a:lnTo>
                    <a:pt x="0" y="0"/>
                  </a:lnTo>
                  <a:close/>
                  <a:moveTo>
                    <a:pt x="1301" y="20299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183" y="410"/>
              <a:ext cx="962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r>
                <a:rPr lang="en-US" sz="2500" dirty="0">
                  <a:solidFill>
                    <a:srgbClr val="43412C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Signal?</a:t>
              </a:r>
            </a:p>
          </p:txBody>
        </p:sp>
      </p:grpSp>
      <p:pic>
        <p:nvPicPr>
          <p:cNvPr id="46096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189038"/>
            <a:ext cx="1311275" cy="285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6097" name="Group 22"/>
          <p:cNvGrpSpPr>
            <a:grpSpLocks/>
          </p:cNvGrpSpPr>
          <p:nvPr/>
        </p:nvGrpSpPr>
        <p:grpSpPr bwMode="auto">
          <a:xfrm>
            <a:off x="503238" y="788988"/>
            <a:ext cx="2205037" cy="1404937"/>
            <a:chOff x="0" y="0"/>
            <a:chExt cx="1544" cy="984"/>
          </a:xfrm>
        </p:grpSpPr>
        <p:sp>
          <p:nvSpPr>
            <p:cNvPr id="46099" name="Rectangle 23"/>
            <p:cNvSpPr>
              <a:spLocks/>
            </p:cNvSpPr>
            <p:nvPr/>
          </p:nvSpPr>
          <p:spPr bwMode="auto">
            <a:xfrm>
              <a:off x="0" y="0"/>
              <a:ext cx="1544" cy="98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500">
                <a:solidFill>
                  <a:srgbClr val="43412C"/>
                </a:solidFill>
                <a:latin typeface="Hoefler Text" pitchFamily="28" charset="0"/>
                <a:sym typeface="Hoefler Text" pitchFamily="28" charset="0"/>
              </a:endParaRPr>
            </a:p>
          </p:txBody>
        </p:sp>
        <p:pic>
          <p:nvPicPr>
            <p:cNvPr id="46100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7" y="49"/>
              <a:ext cx="1308" cy="8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6098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"/>
              </a:spcBef>
              <a:defRPr/>
            </a:pPr>
            <a:r>
              <a:rPr lang="en-US" dirty="0" smtClean="0">
                <a:sym typeface="Arial" charset="0"/>
              </a:rPr>
              <a:t>Upgrade Challenges</a:t>
            </a:r>
            <a:endParaRPr lang="en-US" dirty="0">
              <a:sym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63" y="1235075"/>
            <a:ext cx="7361237" cy="5622925"/>
          </a:xfrm>
        </p:spPr>
        <p:txBody>
          <a:bodyPr/>
          <a:lstStyle/>
          <a:p>
            <a:r>
              <a:rPr lang="en-US" sz="2200" smtClean="0"/>
              <a:t>If we want higher Z targets, must shorten the 700 nsec wait time, perhaps 700 → 70 nsec</a:t>
            </a:r>
          </a:p>
          <a:p>
            <a:pPr lvl="1"/>
            <a:r>
              <a:rPr lang="en-US" sz="2200" smtClean="0"/>
              <a:t>Beam flash</a:t>
            </a:r>
          </a:p>
          <a:p>
            <a:pPr lvl="1"/>
            <a:r>
              <a:rPr lang="en-US" sz="2200" smtClean="0"/>
              <a:t>Radiative pi capture</a:t>
            </a:r>
          </a:p>
          <a:p>
            <a:r>
              <a:rPr lang="en-US" sz="2200" smtClean="0"/>
              <a:t>But without a signal, </a:t>
            </a:r>
            <a:r>
              <a:rPr lang="en-US" sz="2200" i="1" smtClean="0"/>
              <a:t>also</a:t>
            </a:r>
            <a:r>
              <a:rPr lang="en-US" sz="2200" smtClean="0"/>
              <a:t> need to improve resolution from decay-in-orbit background</a:t>
            </a:r>
          </a:p>
          <a:p>
            <a:pPr lvl="1"/>
            <a:r>
              <a:rPr lang="en-US" sz="2200" smtClean="0"/>
              <a:t>Just the beam improvements are not enough: would only reduce background x2 </a:t>
            </a:r>
          </a:p>
          <a:p>
            <a:pPr lvl="1"/>
            <a:r>
              <a:rPr lang="en-US" sz="2200" smtClean="0"/>
              <a:t>Resolution of spectrometer and pattern recognition algorithms; new hardware?</a:t>
            </a:r>
          </a:p>
          <a:p>
            <a:r>
              <a:rPr lang="en-US" sz="2200" smtClean="0"/>
              <a:t>Extinction: need ~x100 better</a:t>
            </a:r>
          </a:p>
          <a:p>
            <a:pPr lvl="1"/>
            <a:endParaRPr lang="en-US" sz="2200" smtClean="0"/>
          </a:p>
          <a:p>
            <a:endParaRPr lang="en-US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7E16A530-B779-4286-8649-064AA0278684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19</a:t>
            </a:fld>
            <a:endParaRPr lang="en-US" dirty="0"/>
          </a:p>
        </p:txBody>
      </p:sp>
      <p:sp>
        <p:nvSpPr>
          <p:cNvPr id="47109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5334000" y="52578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Synergies among NFs, MCs, and a Mu2e Upgrade:</a:t>
            </a:r>
          </a:p>
          <a:p>
            <a:pPr lvl="1"/>
            <a:r>
              <a:rPr lang="en-US" smtClean="0"/>
              <a:t>All three need an intense proton source.</a:t>
            </a:r>
          </a:p>
          <a:p>
            <a:pPr lvl="2"/>
            <a:r>
              <a:rPr lang="en-US" smtClean="0"/>
              <a:t>At Fermilab, Project X (initially 1 MW @ 8 GeV).</a:t>
            </a:r>
          </a:p>
          <a:p>
            <a:pPr lvl="2"/>
            <a:r>
              <a:rPr lang="en-US" smtClean="0"/>
              <a:t>Project X needs an 8-GeV “customer”.</a:t>
            </a:r>
          </a:p>
          <a:p>
            <a:pPr lvl="2"/>
            <a:r>
              <a:rPr lang="en-US" smtClean="0"/>
              <a:t>That could be the Mu2e experiment (upgraded).</a:t>
            </a:r>
          </a:p>
          <a:p>
            <a:pPr lvl="2"/>
            <a:r>
              <a:rPr lang="en-US" smtClean="0"/>
              <a:t>The same 8-GeV ring(s) could be used for all three.</a:t>
            </a:r>
          </a:p>
          <a:p>
            <a:pPr lvl="1"/>
            <a:r>
              <a:rPr lang="en-US" smtClean="0"/>
              <a:t>All three (or two!) will benefit from muon cooling.</a:t>
            </a:r>
          </a:p>
          <a:p>
            <a:pPr lvl="2"/>
            <a:r>
              <a:rPr lang="en-US" smtClean="0"/>
              <a:t>Cooling may be provided by a helical cooling channel.</a:t>
            </a:r>
          </a:p>
          <a:p>
            <a:pPr lvl="2"/>
            <a:r>
              <a:rPr lang="en-US" smtClean="0"/>
              <a:t>The Mu2e application is </a:t>
            </a:r>
            <a:r>
              <a:rPr lang="en-US" smtClean="0">
                <a:solidFill>
                  <a:srgbClr val="FF0000"/>
                </a:solidFill>
              </a:rPr>
              <a:t>easier</a:t>
            </a:r>
            <a:r>
              <a:rPr lang="en-US" smtClean="0"/>
              <a:t> than that of the MC.</a:t>
            </a:r>
          </a:p>
          <a:p>
            <a:pPr lvl="2"/>
            <a:r>
              <a:rPr lang="en-US" smtClean="0"/>
              <a:t>The Mu2e need is </a:t>
            </a:r>
            <a:r>
              <a:rPr lang="en-US" smtClean="0">
                <a:solidFill>
                  <a:srgbClr val="FF0000"/>
                </a:solidFill>
              </a:rPr>
              <a:t>earlier</a:t>
            </a:r>
            <a:r>
              <a:rPr lang="en-US" smtClean="0"/>
              <a:t> than that of the MC.</a:t>
            </a:r>
          </a:p>
          <a:p>
            <a:r>
              <a:rPr lang="en-US" smtClean="0"/>
              <a:t>Multiple uses of bright muons build HEP support.</a:t>
            </a:r>
          </a:p>
          <a:p>
            <a:pPr lvl="1"/>
            <a:r>
              <a:rPr lang="en-US" smtClean="0"/>
              <a:t>Muon cooling technology will enable a diverse program.</a:t>
            </a:r>
          </a:p>
          <a:p>
            <a:pPr lvl="1"/>
            <a:r>
              <a:rPr lang="en-US" smtClean="0"/>
              <a:t>The other kind of lepton collider is a one-trick pony.</a:t>
            </a:r>
          </a:p>
          <a:p>
            <a:r>
              <a:rPr lang="en-US" smtClean="0"/>
              <a:t>We should come to praise spinoffs, not bury them.</a:t>
            </a:r>
          </a:p>
          <a:p>
            <a:pPr lvl="1"/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alt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387DF0-AA82-487D-8C88-4EE00ED9C40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8E6E5853-DE1B-43A3-9F30-FF89B40E6C4D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20</a:t>
            </a:fld>
            <a:endParaRPr lang="en-US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868363" y="0"/>
            <a:ext cx="7361237" cy="1393825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 smtClean="0">
                <a:sym typeface="Arial" pitchFamily="-12" charset="0"/>
              </a:rPr>
              <a:t>Conclusions (upgrade)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17538"/>
            <a:ext cx="7875588" cy="5748337"/>
          </a:xfrm>
        </p:spPr>
        <p:txBody>
          <a:bodyPr/>
          <a:lstStyle/>
          <a:p>
            <a:pPr marL="512897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Resolution and background issues are critical</a:t>
            </a:r>
          </a:p>
          <a:p>
            <a:pPr marL="512897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Project X will get at least x10 in statistics, </a:t>
            </a:r>
          </a:p>
          <a:p>
            <a:pPr marL="901497" lvl="1" indent="-318605" eaLnBrk="1" hangingPunct="1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i="1" dirty="0" smtClean="0">
                <a:sym typeface="Arial" pitchFamily="-12" charset="0"/>
              </a:rPr>
              <a:t>With a signal</a:t>
            </a:r>
          </a:p>
          <a:p>
            <a:pPr marL="1434394" lvl="2" indent="-462893" eaLnBrk="1" hangingPunct="1">
              <a:spcBef>
                <a:spcPts val="2430"/>
              </a:spcBef>
              <a:buFont typeface="+mj-lt"/>
              <a:buAutoNum type="alphaLcParenR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Explore different targets</a:t>
            </a:r>
          </a:p>
          <a:p>
            <a:pPr marL="1434394" lvl="2" indent="-462893" eaLnBrk="1" hangingPunct="1">
              <a:spcBef>
                <a:spcPts val="2430"/>
              </a:spcBef>
              <a:buFont typeface="+mj-lt"/>
              <a:buAutoNum type="alphaLcParenR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Reduce radiative pion background</a:t>
            </a:r>
          </a:p>
          <a:p>
            <a:pPr marL="1434394" lvl="2" indent="-462893" eaLnBrk="1" hangingPunct="1">
              <a:spcBef>
                <a:spcPts val="2430"/>
              </a:spcBef>
              <a:buFont typeface="+mj-lt"/>
              <a:buAutoNum type="alphaLcParenR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Decrease time spread of muons</a:t>
            </a:r>
          </a:p>
          <a:p>
            <a:pPr marL="1045793" lvl="1" indent="-462893" eaLnBrk="1" hangingPunct="1">
              <a:spcBef>
                <a:spcPts val="2430"/>
              </a:spcBef>
              <a:buFont typeface="Arial"/>
              <a:buChar char="•"/>
              <a:tabLst>
                <a:tab pos="958647" algn="l"/>
                <a:tab pos="1347244" algn="l"/>
                <a:tab pos="1347244" algn="l"/>
                <a:tab pos="1347244" algn="l"/>
                <a:tab pos="958647" algn="l"/>
              </a:tabLst>
              <a:defRPr/>
            </a:pPr>
            <a:r>
              <a:rPr lang="en-US" sz="2200" i="1" dirty="0" smtClean="0">
                <a:sym typeface="Arial" pitchFamily="-12" charset="0"/>
              </a:rPr>
              <a:t>And with a limit, </a:t>
            </a:r>
            <a:r>
              <a:rPr lang="en-US" sz="2200" dirty="0" smtClean="0">
                <a:sym typeface="Arial" pitchFamily="-12" charset="0"/>
              </a:rPr>
              <a:t>the beam related sources are only ½ of background – resolution becomes the limiting problem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B39FD5AD-2DDB-42D5-974C-9EC14140E938}" type="slidenum">
              <a:rPr lang="en-US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20</a:t>
            </a:fld>
            <a:endParaRPr lang="en-US">
              <a:solidFill>
                <a:srgbClr val="4341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8136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sp>
        <p:nvSpPr>
          <p:cNvPr id="48137" name="TextBox 8"/>
          <p:cNvSpPr txBox="1">
            <a:spLocks noChangeArrowheads="1"/>
          </p:cNvSpPr>
          <p:nvPr/>
        </p:nvSpPr>
        <p:spPr bwMode="auto">
          <a:xfrm>
            <a:off x="2667000" y="56388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this talk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18160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>
                <a:solidFill>
                  <a:schemeClr val="tx2"/>
                </a:solidFill>
              </a:rPr>
              <a:t>Mu2e Baseline Design</a:t>
            </a:r>
          </a:p>
          <a:p>
            <a:r>
              <a:rPr lang="en-US" smtClean="0">
                <a:solidFill>
                  <a:srgbClr val="FF0000"/>
                </a:solidFill>
              </a:rPr>
              <a:t>A Mu2e Upgrade Plan (rethink everything)</a:t>
            </a:r>
          </a:p>
          <a:p>
            <a:r>
              <a:rPr lang="en-US" smtClean="0"/>
              <a:t>Summary/Conclusions</a:t>
            </a: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4, 2009</a:t>
            </a:r>
          </a:p>
          <a:p>
            <a:endParaRPr lang="en-US" altLang="en-US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0E7B98-C107-4364-80D1-5EA8AA62752E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629400" cy="5334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Major components of the plan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b="1" smtClean="0"/>
              <a:t>Accumulate protons from linac into bunches</a:t>
            </a:r>
          </a:p>
          <a:p>
            <a:pPr lvl="1"/>
            <a:r>
              <a:rPr lang="en-US" b="1" smtClean="0"/>
              <a:t>No. bunches can be optimized vs Z of the target.</a:t>
            </a:r>
          </a:p>
          <a:p>
            <a:pPr lvl="2"/>
            <a:r>
              <a:rPr lang="en-US" b="1" smtClean="0"/>
              <a:t>!st ring: accumulate and form N bunches</a:t>
            </a:r>
          </a:p>
          <a:p>
            <a:pPr lvl="2"/>
            <a:r>
              <a:rPr lang="en-US" b="1" smtClean="0"/>
              <a:t>Bunch rotate into shorter bunches</a:t>
            </a:r>
            <a:endParaRPr lang="en-US" smtClean="0"/>
          </a:p>
          <a:p>
            <a:pPr lvl="2"/>
            <a:r>
              <a:rPr lang="en-US" b="1" smtClean="0"/>
              <a:t>Transfer M bunches at a time to 2</a:t>
            </a:r>
            <a:r>
              <a:rPr lang="en-US" b="1" baseline="30000" smtClean="0"/>
              <a:t>nd</a:t>
            </a:r>
            <a:r>
              <a:rPr lang="en-US" b="1" smtClean="0"/>
              <a:t> ring and extract</a:t>
            </a:r>
            <a:endParaRPr lang="en-US" smtClean="0"/>
          </a:p>
          <a:p>
            <a:r>
              <a:rPr lang="en-US" b="1" smtClean="0"/>
              <a:t>Two-stage slow extraction to mitigate losses</a:t>
            </a:r>
            <a:endParaRPr lang="en-US" smtClean="0"/>
          </a:p>
          <a:p>
            <a:r>
              <a:rPr lang="en-US" b="1" smtClean="0"/>
              <a:t>Produce pions in dipole plus wedge system</a:t>
            </a:r>
          </a:p>
          <a:p>
            <a:r>
              <a:rPr lang="en-US" b="1" smtClean="0"/>
              <a:t>Transmit muons to stopping target</a:t>
            </a:r>
            <a:endParaRPr lang="en-US" smtClean="0"/>
          </a:p>
          <a:p>
            <a:pPr lvl="1"/>
            <a:r>
              <a:rPr lang="en-US" b="1" smtClean="0"/>
              <a:t>Match quasi-monochromatic pion beam into HCC</a:t>
            </a:r>
            <a:endParaRPr lang="en-US" smtClean="0"/>
          </a:p>
          <a:p>
            <a:pPr lvl="2"/>
            <a:r>
              <a:rPr lang="en-US" b="1" smtClean="0"/>
              <a:t>(matching section is also decay volume)</a:t>
            </a:r>
            <a:endParaRPr lang="en-US" smtClean="0"/>
          </a:p>
          <a:p>
            <a:pPr lvl="1"/>
            <a:r>
              <a:rPr lang="en-US" b="1" smtClean="0"/>
              <a:t>Cool and degrade muons in HCC</a:t>
            </a:r>
            <a:endParaRPr lang="en-US" smtClean="0"/>
          </a:p>
          <a:p>
            <a:pPr lvl="1"/>
            <a:r>
              <a:rPr lang="en-US" b="1" smtClean="0"/>
              <a:t>Match into stopping target solenoid</a:t>
            </a:r>
            <a:endParaRPr lang="en-US" smtClean="0"/>
          </a:p>
          <a:p>
            <a:r>
              <a:rPr lang="en-US" b="1" smtClean="0"/>
              <a:t>Use S-bend a la MECO to transport e’s to detector</a:t>
            </a:r>
            <a:endParaRPr lang="en-US" smtClean="0"/>
          </a:p>
          <a:p>
            <a:endParaRPr lang="en-US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4, 2009</a:t>
            </a:r>
          </a:p>
          <a:p>
            <a:endParaRPr lang="en-US" altLang="en-US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8ABE6D-B6CD-4C86-A64A-E8F641786A5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smtClean="0"/>
          </a:p>
          <a:p>
            <a:endParaRPr lang="en-US" altLang="en-US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85763E-B698-4F59-B9C7-F7C70BBFF494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5120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X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864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mtClean="0"/>
          </a:p>
          <a:p>
            <a:r>
              <a:rPr lang="en-US" smtClean="0"/>
              <a:t>Parameters</a:t>
            </a:r>
          </a:p>
          <a:p>
            <a:pPr lvl="1"/>
            <a:r>
              <a:rPr lang="en-US" smtClean="0"/>
              <a:t>8-GeV H</a:t>
            </a:r>
            <a:r>
              <a:rPr lang="en-US" baseline="30000" smtClean="0"/>
              <a:t>-</a:t>
            </a:r>
            <a:r>
              <a:rPr lang="en-US" smtClean="0"/>
              <a:t> Linac</a:t>
            </a:r>
          </a:p>
          <a:p>
            <a:pPr lvl="1"/>
            <a:r>
              <a:rPr lang="en-US" smtClean="0"/>
              <a:t>1 MW of beam power initially</a:t>
            </a:r>
          </a:p>
          <a:p>
            <a:pPr lvl="2"/>
            <a:r>
              <a:rPr lang="en-US" smtClean="0"/>
              <a:t>5 Hz repetition rate</a:t>
            </a:r>
          </a:p>
          <a:p>
            <a:pPr lvl="2"/>
            <a:r>
              <a:rPr lang="en-US" smtClean="0"/>
              <a:t>~1.3 msec beam pulse</a:t>
            </a:r>
          </a:p>
          <a:p>
            <a:pPr lvl="2"/>
            <a:r>
              <a:rPr lang="en-US" smtClean="0"/>
              <a:t>~20 mA beam current during pulse</a:t>
            </a:r>
          </a:p>
          <a:p>
            <a:pPr lvl="1"/>
            <a:r>
              <a:rPr lang="en-US" smtClean="0"/>
              <a:t>Upgrade Path to 4 MW for NF/MC</a:t>
            </a:r>
          </a:p>
          <a:p>
            <a:pPr lvl="2"/>
            <a:r>
              <a:rPr lang="en-US" smtClean="0"/>
              <a:t>10 Hz?</a:t>
            </a:r>
          </a:p>
          <a:p>
            <a:pPr lvl="2"/>
            <a:r>
              <a:rPr lang="en-US" smtClean="0"/>
              <a:t>2.5 msec?</a:t>
            </a:r>
          </a:p>
          <a:p>
            <a:r>
              <a:rPr lang="en-US" smtClean="0"/>
              <a:t>Must “repackage” the beam to meet NF/MC needs.</a:t>
            </a:r>
          </a:p>
          <a:p>
            <a:r>
              <a:rPr lang="en-US" smtClean="0"/>
              <a:t>Can use the same bunching rings for Mu2e.</a:t>
            </a:r>
          </a:p>
          <a:p>
            <a:pPr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smtClean="0"/>
          </a:p>
          <a:p>
            <a:endParaRPr lang="en-US" altLang="en-US" smtClean="0"/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2AFD90-B60B-47D4-B3F7-C990B957C7F9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  <a:endParaRPr lang="en-US" smtClean="0"/>
          </a:p>
        </p:txBody>
      </p:sp>
      <p:sp>
        <p:nvSpPr>
          <p:cNvPr id="52229" name="Date Placeholder 1"/>
          <p:cNvSpPr txBox="1">
            <a:spLocks noGrp="1"/>
          </p:cNvSpPr>
          <p:nvPr/>
        </p:nvSpPr>
        <p:spPr bwMode="auto">
          <a:xfrm>
            <a:off x="685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E18C705-AA62-4E04-A887-3F098B48AC8A}" type="slidenum">
              <a:rPr lang="en-US" altLang="en-US" sz="1400" b="0">
                <a:latin typeface="+mn-lt"/>
              </a:rPr>
              <a:pPr algn="r">
                <a:defRPr/>
              </a:pPr>
              <a:t>24</a:t>
            </a:fld>
            <a:endParaRPr lang="en-US" altLang="en-US" sz="1400" b="0">
              <a:latin typeface="+mn-lt"/>
            </a:endParaRPr>
          </a:p>
        </p:txBody>
      </p:sp>
      <p:sp>
        <p:nvSpPr>
          <p:cNvPr id="52231" name="TextBox 5"/>
          <p:cNvSpPr txBox="1">
            <a:spLocks noChangeArrowheads="1"/>
          </p:cNvSpPr>
          <p:nvPr/>
        </p:nvSpPr>
        <p:spPr bwMode="auto">
          <a:xfrm>
            <a:off x="1143000" y="381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Providing p Bunches for a </a:t>
            </a:r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Factory or a </a:t>
            </a:r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Collider</a:t>
            </a:r>
          </a:p>
        </p:txBody>
      </p:sp>
      <p:sp>
        <p:nvSpPr>
          <p:cNvPr id="52232" name="Footer Placeholder 3"/>
          <p:cNvSpPr txBox="1">
            <a:spLocks/>
          </p:cNvSpPr>
          <p:nvPr/>
        </p:nvSpPr>
        <p:spPr bwMode="auto">
          <a:xfrm>
            <a:off x="3657600" y="66294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0">
              <a:latin typeface="Times New Roman" pitchFamily="18" charset="0"/>
            </a:endParaRPr>
          </a:p>
        </p:txBody>
      </p:sp>
      <p:sp>
        <p:nvSpPr>
          <p:cNvPr id="52233" name="Footer Placeholder 3"/>
          <p:cNvSpPr txBox="1">
            <a:spLocks/>
          </p:cNvSpPr>
          <p:nvPr/>
        </p:nvSpPr>
        <p:spPr bwMode="auto">
          <a:xfrm>
            <a:off x="6858000" y="6477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0">
              <a:latin typeface="Times New Roman" pitchFamily="18" charset="0"/>
            </a:endParaRPr>
          </a:p>
        </p:txBody>
      </p:sp>
      <p:pic>
        <p:nvPicPr>
          <p:cNvPr id="522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990600"/>
            <a:ext cx="74295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Symbol" pitchFamily="18" charset="2"/>
              <a:buChar char="·"/>
              <a:defRPr/>
            </a:pPr>
            <a:r>
              <a:rPr lang="en-US" sz="2400" kern="0" dirty="0">
                <a:solidFill>
                  <a:srgbClr val="0000CC"/>
                </a:solidFill>
                <a:latin typeface="Comic Sans MS"/>
              </a:rPr>
              <a:t>Accumulate protons from </a:t>
            </a:r>
            <a:r>
              <a:rPr lang="en-US" sz="2400" kern="0" dirty="0" err="1">
                <a:solidFill>
                  <a:srgbClr val="0000CC"/>
                </a:solidFill>
                <a:latin typeface="Comic Sans MS"/>
              </a:rPr>
              <a:t>linac</a:t>
            </a:r>
            <a:r>
              <a:rPr lang="en-US" sz="2400" kern="0" dirty="0">
                <a:solidFill>
                  <a:srgbClr val="0000CC"/>
                </a:solidFill>
                <a:latin typeface="Comic Sans MS"/>
              </a:rPr>
              <a:t> into N bunches</a:t>
            </a:r>
            <a:endParaRPr lang="en-US" sz="2400" b="0" kern="0" dirty="0">
              <a:solidFill>
                <a:srgbClr val="0000CC"/>
              </a:solidFill>
              <a:latin typeface="Comic Sans MS"/>
            </a:endParaRPr>
          </a:p>
          <a:p>
            <a:pPr>
              <a:defRPr/>
            </a:pPr>
            <a:endParaRPr lang="en-US" dirty="0">
              <a:latin typeface="Gill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629400" cy="762000"/>
          </a:xfrm>
        </p:spPr>
        <p:txBody>
          <a:bodyPr/>
          <a:lstStyle/>
          <a:p>
            <a:r>
              <a:rPr lang="en-US" b="1" smtClean="0"/>
              <a:t>Two-stage resonant extraction</a:t>
            </a:r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81600"/>
          </a:xfrm>
        </p:spPr>
        <p:txBody>
          <a:bodyPr/>
          <a:lstStyle/>
          <a:p>
            <a:r>
              <a:rPr lang="en-US" smtClean="0"/>
              <a:t>Extraction loss fraction ~ septum width/step size ~ 1%</a:t>
            </a:r>
          </a:p>
          <a:p>
            <a:pPr lvl="1"/>
            <a:r>
              <a:rPr lang="en-US" smtClean="0"/>
              <a:t>Losses of 10 kW in ring would be serious.</a:t>
            </a:r>
          </a:p>
          <a:p>
            <a:r>
              <a:rPr lang="en-US" smtClean="0"/>
              <a:t>Protons hitting wires get partial deflection by E field</a:t>
            </a:r>
          </a:p>
          <a:p>
            <a:pPr lvl="1"/>
            <a:r>
              <a:rPr lang="en-US" smtClean="0"/>
              <a:t>Worse than interactions and multiple scattering</a:t>
            </a:r>
          </a:p>
          <a:p>
            <a:r>
              <a:rPr lang="en-US" smtClean="0"/>
              <a:t>Those protons are likely to hit the Lambertson septum</a:t>
            </a:r>
          </a:p>
          <a:p>
            <a:r>
              <a:rPr lang="en-US" smtClean="0"/>
              <a:t>Brute force: reduce width, increase step size</a:t>
            </a:r>
          </a:p>
          <a:p>
            <a:r>
              <a:rPr lang="en-US" smtClean="0"/>
              <a:t>New concept: two-stage extraction</a:t>
            </a:r>
          </a:p>
          <a:p>
            <a:pPr lvl="1"/>
            <a:r>
              <a:rPr lang="en-US" smtClean="0"/>
              <a:t>Move Lambertson ~ 270 degrees downstream from 1</a:t>
            </a:r>
            <a:r>
              <a:rPr lang="en-US" baseline="30000" smtClean="0"/>
              <a:t>st</a:t>
            </a:r>
            <a:r>
              <a:rPr lang="en-US" smtClean="0"/>
              <a:t> septum</a:t>
            </a:r>
          </a:p>
          <a:p>
            <a:pPr lvl="1"/>
            <a:r>
              <a:rPr lang="en-US" smtClean="0"/>
              <a:t>Add second electrostatic device ~ 90 degrees from 1</a:t>
            </a:r>
            <a:r>
              <a:rPr lang="en-US" baseline="30000" smtClean="0"/>
              <a:t>st</a:t>
            </a:r>
            <a:r>
              <a:rPr lang="en-US" smtClean="0"/>
              <a:t> septum</a:t>
            </a:r>
          </a:p>
          <a:p>
            <a:pPr lvl="1"/>
            <a:r>
              <a:rPr lang="en-US" smtClean="0"/>
              <a:t>Second device has two wire septa, with E field in between</a:t>
            </a:r>
          </a:p>
          <a:p>
            <a:pPr lvl="2"/>
            <a:r>
              <a:rPr lang="en-US" smtClean="0"/>
              <a:t>Circulating and extracting protons are undeflected</a:t>
            </a:r>
          </a:p>
          <a:p>
            <a:pPr lvl="2"/>
            <a:r>
              <a:rPr lang="en-US" smtClean="0"/>
              <a:t>“Damaged” protons are deflected by second device to dump or to test beam area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4, 2009</a:t>
            </a: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F72A50-A458-4733-9E82-43E69B2F98E2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17, 2007</a:t>
            </a:r>
            <a:endParaRPr lang="en-US" altLang="en-US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1C0882-F929-4624-B19F-DCBCD279AA35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5427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	Fermilab</a:t>
            </a: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Stopping Muon Beams 101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 + A -&gt;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 + X</a:t>
            </a:r>
          </a:p>
          <a:p>
            <a:r>
              <a:rPr lang="en-US" smtClean="0"/>
              <a:t>~One charged pion of each sign per 8-GeV proton</a:t>
            </a:r>
          </a:p>
          <a:p>
            <a:r>
              <a:rPr lang="en-US" smtClean="0"/>
              <a:t>Pion decay length is 7.8 meters for p = mc</a:t>
            </a:r>
          </a:p>
          <a:p>
            <a:r>
              <a:rPr lang="en-US" smtClean="0">
                <a:latin typeface="Symbol" pitchFamily="18" charset="2"/>
              </a:rPr>
              <a:t>p -&gt; m + n</a:t>
            </a:r>
            <a:r>
              <a:rPr lang="en-US" smtClean="0"/>
              <a:t>  decay kinematics in lab:</a:t>
            </a:r>
          </a:p>
          <a:p>
            <a:pPr lvl="1"/>
            <a:r>
              <a:rPr lang="en-US" smtClean="0"/>
              <a:t>There’s less than 29 MeV/c of transverse momentum.</a:t>
            </a:r>
          </a:p>
          <a:p>
            <a:pPr lvl="1"/>
            <a:r>
              <a:rPr lang="en-US" smtClean="0"/>
              <a:t>Momentum distribution of relativistic muons is uniform between about 60% and about 100% of pion momentum.</a:t>
            </a:r>
          </a:p>
          <a:p>
            <a:pPr lvl="1"/>
            <a:r>
              <a:rPr lang="en-US" smtClean="0"/>
              <a:t>Polarization is completely correlated with longitudinal momentum.</a:t>
            </a:r>
          </a:p>
          <a:p>
            <a:r>
              <a:rPr lang="en-US" smtClean="0"/>
              <a:t>Where the pions are: cf. next slide.</a:t>
            </a:r>
          </a:p>
          <a:p>
            <a:r>
              <a:rPr lang="en-US" smtClean="0"/>
              <a:t>Passing the muons through material causes the momentum spread to grow significantly. (dE/dx causes longitudinal heating.) cf. following slide.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2057400" y="533400"/>
            <a:ext cx="615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(Taken from Talk At Project X Physics Workshop)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 r="9349"/>
          <a:stretch>
            <a:fillRect/>
          </a:stretch>
        </p:blipFill>
        <p:spPr bwMode="auto">
          <a:xfrm>
            <a:off x="471724" y="533400"/>
            <a:ext cx="7757876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09600" y="544513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Momentum vs. Cosine of production angle (from C. Yoshikawa)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381000" y="1447800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3733800" y="6324600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 theta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80988"/>
            <a:ext cx="8915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544513"/>
            <a:ext cx="749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Momentum vs. Cosine of production angle (from C. Yoshikawa)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219200" y="5562600"/>
            <a:ext cx="4343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36725" y="382111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MECO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2286000" y="41910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7315200" y="4495800"/>
            <a:ext cx="152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848600" y="44196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Alt.A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7391400" y="4648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315200" y="3352800"/>
            <a:ext cx="15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772400" y="35052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Alt. B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7391400" y="3733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Momentum vs Range in LiH</a:t>
            </a: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4, 2009</a:t>
            </a:r>
          </a:p>
          <a:p>
            <a:endParaRPr lang="en-US" altLang="en-US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2C3F5C-D194-4C73-A9C4-E9B5EF5D0961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  <p:pic>
        <p:nvPicPr>
          <p:cNvPr id="573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006475"/>
            <a:ext cx="6226175" cy="539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629400" cy="762000"/>
          </a:xfrm>
        </p:spPr>
        <p:txBody>
          <a:bodyPr/>
          <a:lstStyle/>
          <a:p>
            <a:r>
              <a:rPr lang="en-US" smtClean="0"/>
              <a:t>MANX and Mu2e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r>
              <a:rPr lang="en-US" smtClean="0"/>
              <a:t>MANX proposes to test a helical cooling channel.</a:t>
            </a:r>
          </a:p>
          <a:p>
            <a:r>
              <a:rPr lang="en-US" smtClean="0"/>
              <a:t>The same kind of HCC might be used to upgrade the Mu2e experiment.</a:t>
            </a:r>
          </a:p>
          <a:p>
            <a:pPr lvl="1"/>
            <a:r>
              <a:rPr lang="en-US" smtClean="0"/>
              <a:t>Mu2e plans to use ~ 25 kW of beam power from the Booster.</a:t>
            </a:r>
          </a:p>
          <a:p>
            <a:pPr lvl="1"/>
            <a:r>
              <a:rPr lang="en-US" smtClean="0"/>
              <a:t>HEP community would like sensitivity of 10</a:t>
            </a:r>
            <a:r>
              <a:rPr lang="en-US" baseline="30000" smtClean="0"/>
              <a:t>-18</a:t>
            </a:r>
            <a:r>
              <a:rPr lang="en-US" smtClean="0"/>
              <a:t> instead of 10</a:t>
            </a:r>
            <a:r>
              <a:rPr lang="en-US" baseline="30000" smtClean="0"/>
              <a:t>-16</a:t>
            </a:r>
          </a:p>
          <a:p>
            <a:pPr lvl="1"/>
            <a:r>
              <a:rPr lang="en-US" smtClean="0"/>
              <a:t>Can we find a way to use 1 MW of beam from Project X?</a:t>
            </a:r>
          </a:p>
          <a:p>
            <a:pPr lvl="2"/>
            <a:r>
              <a:rPr lang="en-US" smtClean="0"/>
              <a:t>Probably we’ll need to rethink everything. </a:t>
            </a:r>
          </a:p>
          <a:p>
            <a:r>
              <a:rPr lang="en-US" smtClean="0"/>
              <a:t>Bob Bernstein, co-spokesperson for Mu2e, said I could use some of the slides he prepared for this meeting.</a:t>
            </a:r>
          </a:p>
          <a:p>
            <a:r>
              <a:rPr lang="en-US" smtClean="0"/>
              <a:t>Jim Miller, the other Mu2e co-spokesperson, said I could use some of his slides from the PAC meeting.</a:t>
            </a:r>
          </a:p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altLang="en-US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31D84F-69E8-4317-BE74-66B16E8715C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17, 2007</a:t>
            </a:r>
            <a:endParaRPr lang="en-US" altLang="en-US" smtClean="0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6E65B0-4E50-4C0E-A863-CF61A7D35D03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583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	Fermilab</a:t>
            </a: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096000" cy="914400"/>
          </a:xfrm>
        </p:spPr>
        <p:txBody>
          <a:bodyPr/>
          <a:lstStyle/>
          <a:p>
            <a:r>
              <a:rPr lang="en-US" smtClean="0"/>
              <a:t>Concepts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smtClean="0"/>
              <a:t>(a)</a:t>
            </a:r>
            <a:r>
              <a:rPr lang="en-US" smtClean="0">
                <a:latin typeface="Symbol" pitchFamily="18" charset="2"/>
              </a:rPr>
              <a:t> p/m</a:t>
            </a:r>
            <a:r>
              <a:rPr lang="en-US" smtClean="0"/>
              <a:t> production</a:t>
            </a:r>
          </a:p>
          <a:p>
            <a:endParaRPr lang="en-US" smtClean="0"/>
          </a:p>
          <a:p>
            <a:pPr>
              <a:lnSpc>
                <a:spcPct val="60000"/>
              </a:lnSpc>
              <a:buFont typeface="Symbol" pitchFamily="18" charset="2"/>
              <a:buNone/>
            </a:pPr>
            <a:r>
              <a:rPr lang="en-US" smtClean="0"/>
              <a:t>    (b) momentum </a:t>
            </a:r>
          </a:p>
          <a:p>
            <a:pPr>
              <a:lnSpc>
                <a:spcPct val="60000"/>
              </a:lnSpc>
              <a:buFont typeface="Symbol" pitchFamily="18" charset="2"/>
              <a:buNone/>
            </a:pPr>
            <a:r>
              <a:rPr lang="en-US" smtClean="0"/>
              <a:t>           evolution</a:t>
            </a:r>
          </a:p>
          <a:p>
            <a:pPr>
              <a:lnSpc>
                <a:spcPct val="60000"/>
              </a:lnSpc>
            </a:pPr>
            <a:endParaRPr lang="en-US" smtClean="0"/>
          </a:p>
          <a:p>
            <a:endParaRPr lang="en-US" smtClean="0"/>
          </a:p>
          <a:p>
            <a:pPr>
              <a:buFont typeface="Symbol" pitchFamily="18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SBIR Cooling Concept:</a:t>
            </a:r>
          </a:p>
          <a:p>
            <a:pPr lvl="1"/>
            <a:r>
              <a:rPr lang="en-US" sz="1600" smtClean="0"/>
              <a:t>6D particle density</a:t>
            </a:r>
          </a:p>
          <a:p>
            <a:pPr lvl="1">
              <a:buFont typeface="Symbol" pitchFamily="18" charset="2"/>
              <a:buNone/>
            </a:pPr>
            <a:r>
              <a:rPr lang="en-US" sz="1600" smtClean="0"/>
              <a:t>    increase </a:t>
            </a:r>
          </a:p>
          <a:p>
            <a:pPr lvl="1"/>
            <a:r>
              <a:rPr lang="en-US" sz="1600" smtClean="0"/>
              <a:t>Absorber density </a:t>
            </a:r>
          </a:p>
          <a:p>
            <a:pPr lvl="1">
              <a:buFont typeface="Symbol" pitchFamily="18" charset="2"/>
              <a:buNone/>
            </a:pPr>
            <a:r>
              <a:rPr lang="en-US" sz="1600" smtClean="0"/>
              <a:t>    decrease</a:t>
            </a:r>
          </a:p>
          <a:p>
            <a:pPr lvl="1">
              <a:buFont typeface="Symbol" pitchFamily="18" charset="2"/>
              <a:buNone/>
            </a:pPr>
            <a:endParaRPr lang="en-US" sz="1600" smtClean="0"/>
          </a:p>
        </p:txBody>
      </p:sp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419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5"/>
          <p:cNvSpPr txBox="1">
            <a:spLocks noChangeArrowheads="1"/>
          </p:cNvSpPr>
          <p:nvPr/>
        </p:nvSpPr>
        <p:spPr bwMode="auto">
          <a:xfrm>
            <a:off x="457200" y="3281363"/>
            <a:ext cx="2111375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</a:rPr>
              <a:t>MECO acceptance</a:t>
            </a:r>
          </a:p>
        </p:txBody>
      </p:sp>
      <p:sp>
        <p:nvSpPr>
          <p:cNvPr id="58377" name="Text Box 6"/>
          <p:cNvSpPr txBox="1">
            <a:spLocks noChangeArrowheads="1"/>
          </p:cNvSpPr>
          <p:nvPr/>
        </p:nvSpPr>
        <p:spPr bwMode="auto">
          <a:xfrm>
            <a:off x="762000" y="2595563"/>
            <a:ext cx="19208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</a:rPr>
              <a:t>HCC acceptance</a:t>
            </a:r>
          </a:p>
        </p:txBody>
      </p:sp>
      <p:grpSp>
        <p:nvGrpSpPr>
          <p:cNvPr id="58378" name="Group 7"/>
          <p:cNvGrpSpPr>
            <a:grpSpLocks/>
          </p:cNvGrpSpPr>
          <p:nvPr/>
        </p:nvGrpSpPr>
        <p:grpSpPr bwMode="auto">
          <a:xfrm>
            <a:off x="3308350" y="838200"/>
            <a:ext cx="3473450" cy="2667000"/>
            <a:chOff x="0" y="336"/>
            <a:chExt cx="3890" cy="3046"/>
          </a:xfrm>
        </p:grpSpPr>
        <p:sp>
          <p:nvSpPr>
            <p:cNvPr id="58385" name="Text Box 8"/>
            <p:cNvSpPr txBox="1">
              <a:spLocks noChangeArrowheads="1"/>
            </p:cNvSpPr>
            <p:nvPr/>
          </p:nvSpPr>
          <p:spPr bwMode="auto">
            <a:xfrm>
              <a:off x="3684" y="2662"/>
              <a:ext cx="206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1800" b="0">
                <a:latin typeface="Arial" pitchFamily="34" charset="0"/>
              </a:endParaRPr>
            </a:p>
          </p:txBody>
        </p:sp>
        <p:pic>
          <p:nvPicPr>
            <p:cNvPr id="5838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36"/>
              <a:ext cx="3552" cy="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7" name="Rectangle 10"/>
            <p:cNvSpPr>
              <a:spLocks noChangeArrowheads="1"/>
            </p:cNvSpPr>
            <p:nvPr/>
          </p:nvSpPr>
          <p:spPr bwMode="auto">
            <a:xfrm>
              <a:off x="864" y="2208"/>
              <a:ext cx="4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Rectangle 11"/>
            <p:cNvSpPr>
              <a:spLocks noChangeArrowheads="1"/>
            </p:cNvSpPr>
            <p:nvPr/>
          </p:nvSpPr>
          <p:spPr bwMode="auto">
            <a:xfrm>
              <a:off x="816" y="2544"/>
              <a:ext cx="48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Rectangle 12"/>
            <p:cNvSpPr>
              <a:spLocks noChangeArrowheads="1"/>
            </p:cNvSpPr>
            <p:nvPr/>
          </p:nvSpPr>
          <p:spPr bwMode="auto">
            <a:xfrm>
              <a:off x="768" y="2736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Rectangle 13"/>
            <p:cNvSpPr>
              <a:spLocks noChangeArrowheads="1"/>
            </p:cNvSpPr>
            <p:nvPr/>
          </p:nvSpPr>
          <p:spPr bwMode="auto">
            <a:xfrm>
              <a:off x="720" y="2880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Rectangle 14"/>
            <p:cNvSpPr>
              <a:spLocks noChangeArrowheads="1"/>
            </p:cNvSpPr>
            <p:nvPr/>
          </p:nvSpPr>
          <p:spPr bwMode="auto">
            <a:xfrm>
              <a:off x="624" y="30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37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935038"/>
            <a:ext cx="28194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Line 16"/>
          <p:cNvSpPr>
            <a:spLocks noChangeShapeType="1"/>
          </p:cNvSpPr>
          <p:nvPr/>
        </p:nvSpPr>
        <p:spPr bwMode="auto">
          <a:xfrm flipV="1">
            <a:off x="2667000" y="2057400"/>
            <a:ext cx="1676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7"/>
          <p:cNvSpPr>
            <a:spLocks noChangeShapeType="1"/>
          </p:cNvSpPr>
          <p:nvPr/>
        </p:nvSpPr>
        <p:spPr bwMode="auto">
          <a:xfrm flipV="1">
            <a:off x="2514600" y="3048000"/>
            <a:ext cx="13716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Text Box 18"/>
          <p:cNvSpPr txBox="1">
            <a:spLocks noChangeArrowheads="1"/>
          </p:cNvSpPr>
          <p:nvPr/>
        </p:nvSpPr>
        <p:spPr bwMode="auto">
          <a:xfrm>
            <a:off x="3857625" y="1077913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Arial" pitchFamily="34" charset="0"/>
              </a:rPr>
              <a:t>a)</a:t>
            </a:r>
          </a:p>
        </p:txBody>
      </p:sp>
      <p:sp>
        <p:nvSpPr>
          <p:cNvPr id="58383" name="Text Box 19"/>
          <p:cNvSpPr txBox="1">
            <a:spLocks noChangeArrowheads="1"/>
          </p:cNvSpPr>
          <p:nvPr/>
        </p:nvSpPr>
        <p:spPr bwMode="auto">
          <a:xfrm>
            <a:off x="6677025" y="10668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Arial" pitchFamily="34" charset="0"/>
              </a:rPr>
              <a:t>b)</a:t>
            </a:r>
          </a:p>
        </p:txBody>
      </p:sp>
      <p:sp>
        <p:nvSpPr>
          <p:cNvPr id="58384" name="Text Box 20"/>
          <p:cNvSpPr txBox="1">
            <a:spLocks noChangeArrowheads="1"/>
          </p:cNvSpPr>
          <p:nvPr/>
        </p:nvSpPr>
        <p:spPr bwMode="auto">
          <a:xfrm>
            <a:off x="457200" y="5715000"/>
            <a:ext cx="352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(From Mary Anne Cummings)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SBIR: Stopping Muon Beams</a:t>
            </a:r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altLang="en-US" smtClean="0"/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AD06D5-78FD-44F1-A17A-E445A2A9614D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144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  <p:pic>
        <p:nvPicPr>
          <p:cNvPr id="614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90713" y="1066800"/>
            <a:ext cx="5686425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17, 2007</a:t>
            </a:r>
            <a:endParaRPr lang="en-US" altLang="en-US" smtClean="0"/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C7EBE8-3765-4CC7-8B52-4725238B58AA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5939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	Fermilab</a:t>
            </a: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However, …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Above example used collider target solenoid (20 T)</a:t>
            </a:r>
          </a:p>
          <a:p>
            <a:pPr lvl="1"/>
            <a:r>
              <a:rPr lang="en-US" smtClean="0"/>
              <a:t>Not a fair comparison with MECO (5 T)</a:t>
            </a:r>
          </a:p>
          <a:p>
            <a:pPr lvl="1"/>
            <a:r>
              <a:rPr lang="en-US" smtClean="0"/>
              <a:t>Perhaps not affordable for mu2e</a:t>
            </a:r>
          </a:p>
          <a:p>
            <a:endParaRPr lang="en-US" smtClean="0"/>
          </a:p>
          <a:p>
            <a:r>
              <a:rPr lang="en-US" smtClean="0"/>
              <a:t>Also, Mu2e collaborators don’t want proton beam pointed at detector.</a:t>
            </a:r>
          </a:p>
          <a:p>
            <a:pPr lvl="1"/>
            <a:endParaRPr lang="en-US" smtClean="0"/>
          </a:p>
          <a:p>
            <a:r>
              <a:rPr lang="en-US" smtClean="0"/>
              <a:t>Ergo, explore other concepts: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17, 2007</a:t>
            </a:r>
            <a:endParaRPr lang="en-US" altLang="en-US" smtClean="0"/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8AF883-52E9-4860-A2AB-3B3ACE61C736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6042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	Fermilab</a:t>
            </a: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+ Wedge @ Dipole Edge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mtClean="0"/>
              <a:t> </a:t>
            </a:r>
          </a:p>
        </p:txBody>
      </p:sp>
      <p:grpSp>
        <p:nvGrpSpPr>
          <p:cNvPr id="60423" name="Group 24"/>
          <p:cNvGrpSpPr>
            <a:grpSpLocks noChangeAspect="1"/>
          </p:cNvGrpSpPr>
          <p:nvPr/>
        </p:nvGrpSpPr>
        <p:grpSpPr bwMode="auto">
          <a:xfrm>
            <a:off x="1143000" y="1676400"/>
            <a:ext cx="5486400" cy="3200400"/>
            <a:chOff x="3135" y="11055"/>
            <a:chExt cx="7200" cy="4320"/>
          </a:xfrm>
        </p:grpSpPr>
        <p:sp>
          <p:nvSpPr>
            <p:cNvPr id="60425" name="AutoShape 25"/>
            <p:cNvSpPr>
              <a:spLocks noChangeAspect="1" noChangeArrowheads="1"/>
            </p:cNvSpPr>
            <p:nvPr/>
          </p:nvSpPr>
          <p:spPr bwMode="auto">
            <a:xfrm>
              <a:off x="3135" y="11055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Rectangle 26"/>
            <p:cNvSpPr>
              <a:spLocks noChangeArrowheads="1"/>
            </p:cNvSpPr>
            <p:nvPr/>
          </p:nvSpPr>
          <p:spPr bwMode="auto">
            <a:xfrm>
              <a:off x="8235" y="11672"/>
              <a:ext cx="135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Oval 27"/>
            <p:cNvSpPr>
              <a:spLocks noChangeArrowheads="1"/>
            </p:cNvSpPr>
            <p:nvPr/>
          </p:nvSpPr>
          <p:spPr bwMode="auto">
            <a:xfrm>
              <a:off x="7335" y="11826"/>
              <a:ext cx="1950" cy="18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Line 28"/>
            <p:cNvSpPr>
              <a:spLocks noChangeShapeType="1"/>
            </p:cNvSpPr>
            <p:nvPr/>
          </p:nvSpPr>
          <p:spPr bwMode="auto">
            <a:xfrm>
              <a:off x="5835" y="11826"/>
              <a:ext cx="1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Text Box 29"/>
            <p:cNvSpPr txBox="1">
              <a:spLocks noChangeArrowheads="1"/>
            </p:cNvSpPr>
            <p:nvPr/>
          </p:nvSpPr>
          <p:spPr bwMode="auto">
            <a:xfrm>
              <a:off x="5085" y="11364"/>
              <a:ext cx="135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Proton beam</a:t>
              </a:r>
              <a:endParaRPr lang="en-US"/>
            </a:p>
          </p:txBody>
        </p:sp>
        <p:sp>
          <p:nvSpPr>
            <p:cNvPr id="60430" name="Text Box 30"/>
            <p:cNvSpPr txBox="1">
              <a:spLocks noChangeArrowheads="1"/>
            </p:cNvSpPr>
            <p:nvPr/>
          </p:nvSpPr>
          <p:spPr bwMode="auto">
            <a:xfrm>
              <a:off x="7485" y="11209"/>
              <a:ext cx="75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target</a:t>
              </a:r>
              <a:endParaRPr lang="en-US"/>
            </a:p>
          </p:txBody>
        </p:sp>
        <p:sp>
          <p:nvSpPr>
            <p:cNvPr id="60431" name="Oval 31"/>
            <p:cNvSpPr>
              <a:spLocks noChangeArrowheads="1"/>
            </p:cNvSpPr>
            <p:nvPr/>
          </p:nvSpPr>
          <p:spPr bwMode="auto">
            <a:xfrm>
              <a:off x="6735" y="12598"/>
              <a:ext cx="300" cy="1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Oval 32"/>
            <p:cNvSpPr>
              <a:spLocks noChangeArrowheads="1"/>
            </p:cNvSpPr>
            <p:nvPr/>
          </p:nvSpPr>
          <p:spPr bwMode="auto">
            <a:xfrm>
              <a:off x="5985" y="12598"/>
              <a:ext cx="300" cy="1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Oval 33"/>
            <p:cNvSpPr>
              <a:spLocks noChangeArrowheads="1"/>
            </p:cNvSpPr>
            <p:nvPr/>
          </p:nvSpPr>
          <p:spPr bwMode="auto">
            <a:xfrm>
              <a:off x="5385" y="12598"/>
              <a:ext cx="300" cy="1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Oval 34"/>
            <p:cNvSpPr>
              <a:spLocks noChangeArrowheads="1"/>
            </p:cNvSpPr>
            <p:nvPr/>
          </p:nvSpPr>
          <p:spPr bwMode="auto">
            <a:xfrm>
              <a:off x="4785" y="12598"/>
              <a:ext cx="300" cy="1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Text Box 35"/>
            <p:cNvSpPr txBox="1">
              <a:spLocks noChangeArrowheads="1"/>
            </p:cNvSpPr>
            <p:nvPr/>
          </p:nvSpPr>
          <p:spPr bwMode="auto">
            <a:xfrm>
              <a:off x="8385" y="13986"/>
              <a:ext cx="120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BR=1 Tm</a:t>
              </a:r>
              <a:endParaRPr lang="en-US"/>
            </a:p>
          </p:txBody>
        </p:sp>
        <p:sp>
          <p:nvSpPr>
            <p:cNvPr id="60436" name="Oval 36"/>
            <p:cNvSpPr>
              <a:spLocks noChangeArrowheads="1"/>
            </p:cNvSpPr>
            <p:nvPr/>
          </p:nvSpPr>
          <p:spPr bwMode="auto">
            <a:xfrm>
              <a:off x="7635" y="11826"/>
              <a:ext cx="10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Rectangle 37"/>
            <p:cNvSpPr>
              <a:spLocks noChangeArrowheads="1"/>
            </p:cNvSpPr>
            <p:nvPr/>
          </p:nvSpPr>
          <p:spPr bwMode="auto">
            <a:xfrm>
              <a:off x="7185" y="11672"/>
              <a:ext cx="1050" cy="2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AutoShape 38"/>
            <p:cNvSpPr>
              <a:spLocks noChangeArrowheads="1"/>
            </p:cNvSpPr>
            <p:nvPr/>
          </p:nvSpPr>
          <p:spPr bwMode="auto">
            <a:xfrm>
              <a:off x="8085" y="12598"/>
              <a:ext cx="150" cy="123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39"/>
            <p:cNvSpPr>
              <a:spLocks noChangeShapeType="1"/>
            </p:cNvSpPr>
            <p:nvPr/>
          </p:nvSpPr>
          <p:spPr bwMode="auto">
            <a:xfrm>
              <a:off x="6885" y="12752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40"/>
            <p:cNvSpPr>
              <a:spLocks noChangeShapeType="1"/>
            </p:cNvSpPr>
            <p:nvPr/>
          </p:nvSpPr>
          <p:spPr bwMode="auto">
            <a:xfrm>
              <a:off x="6885" y="13678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Rectangle 41"/>
            <p:cNvSpPr>
              <a:spLocks noChangeArrowheads="1"/>
            </p:cNvSpPr>
            <p:nvPr/>
          </p:nvSpPr>
          <p:spPr bwMode="auto">
            <a:xfrm>
              <a:off x="7485" y="11672"/>
              <a:ext cx="75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Text Box 42"/>
            <p:cNvSpPr txBox="1">
              <a:spLocks noChangeArrowheads="1"/>
            </p:cNvSpPr>
            <p:nvPr/>
          </p:nvSpPr>
          <p:spPr bwMode="auto">
            <a:xfrm>
              <a:off x="7185" y="14141"/>
              <a:ext cx="90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wedge</a:t>
              </a:r>
              <a:endParaRPr lang="en-US"/>
            </a:p>
          </p:txBody>
        </p:sp>
        <p:sp>
          <p:nvSpPr>
            <p:cNvPr id="60443" name="Text Box 43"/>
            <p:cNvSpPr txBox="1">
              <a:spLocks noChangeArrowheads="1"/>
            </p:cNvSpPr>
            <p:nvPr/>
          </p:nvSpPr>
          <p:spPr bwMode="auto">
            <a:xfrm>
              <a:off x="4635" y="14141"/>
              <a:ext cx="21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Start of match to HCC</a:t>
              </a:r>
              <a:endParaRPr lang="en-US"/>
            </a:p>
          </p:txBody>
        </p:sp>
      </p:grpSp>
      <p:sp>
        <p:nvSpPr>
          <p:cNvPr id="60424" name="Text Box 44"/>
          <p:cNvSpPr txBox="1">
            <a:spLocks noChangeArrowheads="1"/>
          </p:cNvSpPr>
          <p:nvPr/>
        </p:nvSpPr>
        <p:spPr bwMode="auto">
          <a:xfrm>
            <a:off x="914400" y="487680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Comic Sans MS" pitchFamily="66" charset="0"/>
              </a:rPr>
              <a:t>Followed by low-Z absorber in HCC to cool the beam and reduce its energy</a:t>
            </a:r>
            <a:r>
              <a:rPr lang="en-US" sz="16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Dipole + Wedge Results</a:t>
            </a:r>
          </a:p>
        </p:txBody>
      </p:sp>
      <p:sp>
        <p:nvSpPr>
          <p:cNvPr id="624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altLang="en-US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926240-C6B3-48EC-B8D3-4D99525B539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  <p:pic>
        <p:nvPicPr>
          <p:cNvPr id="624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85950" y="990600"/>
            <a:ext cx="53721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629400" cy="762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</a:rPr>
              <a:t>Transmit muons to stopping target </a:t>
            </a:r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b="1" smtClean="0"/>
              <a:t>Match quasi-monochromatic pion beam into HCC</a:t>
            </a:r>
            <a:endParaRPr lang="en-US" smtClean="0"/>
          </a:p>
          <a:p>
            <a:pPr lvl="1"/>
            <a:r>
              <a:rPr lang="en-US" b="1" smtClean="0"/>
              <a:t>(matching section is also pion decay volume)</a:t>
            </a:r>
            <a:endParaRPr lang="en-US" smtClean="0"/>
          </a:p>
          <a:p>
            <a:r>
              <a:rPr lang="en-US" b="1" smtClean="0"/>
              <a:t>Cool and degrade muons in HCC</a:t>
            </a:r>
            <a:endParaRPr lang="en-US" smtClean="0"/>
          </a:p>
          <a:p>
            <a:r>
              <a:rPr lang="en-US" b="1" smtClean="0"/>
              <a:t>Match into stopping target in solenoid</a:t>
            </a:r>
            <a:endParaRPr lang="en-US" smtClean="0"/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4, 2009</a:t>
            </a: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04A8F4-74FD-4255-88B8-302A571ECAA2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629400" cy="762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</a:rPr>
              <a:t>Reconfigure stopping target/detector </a:t>
            </a:r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b="1" smtClean="0"/>
              <a:t>Use S-bend a la MECO to transport e’s to detector.</a:t>
            </a:r>
          </a:p>
          <a:p>
            <a:pPr lvl="1"/>
            <a:r>
              <a:rPr lang="en-US" b="1" smtClean="0"/>
              <a:t>Perhaps can reuse muon transport solenoid from Phase I.</a:t>
            </a:r>
          </a:p>
          <a:p>
            <a:r>
              <a:rPr lang="en-US" b="1" smtClean="0"/>
              <a:t>Remove proton catcher around stopping target.</a:t>
            </a:r>
          </a:p>
          <a:p>
            <a:r>
              <a:rPr lang="en-US" b="1" smtClean="0"/>
              <a:t>Many advantages result…</a:t>
            </a:r>
            <a:endParaRPr lang="en-US" smtClean="0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4, 2009</a:t>
            </a: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131DC3-06CD-47AA-804B-34387DE3AB13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629400" cy="762000"/>
          </a:xfrm>
        </p:spPr>
        <p:txBody>
          <a:bodyPr/>
          <a:lstStyle/>
          <a:p>
            <a:r>
              <a:rPr lang="en-US" b="1" smtClean="0"/>
              <a:t>Advantages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81600"/>
          </a:xfrm>
        </p:spPr>
        <p:txBody>
          <a:bodyPr/>
          <a:lstStyle/>
          <a:p>
            <a:r>
              <a:rPr lang="en-US" sz="1800" smtClean="0"/>
              <a:t>Much higher proton flux is available (thanks to Project X) and </a:t>
            </a:r>
            <a:r>
              <a:rPr lang="en-US" sz="1800" u="sng" smtClean="0"/>
              <a:t>usable</a:t>
            </a:r>
            <a:r>
              <a:rPr lang="en-US" sz="1800" smtClean="0"/>
              <a:t>.</a:t>
            </a:r>
          </a:p>
          <a:p>
            <a:r>
              <a:rPr lang="en-US" sz="1800" smtClean="0"/>
              <a:t>The production target configuration is easily shielded.</a:t>
            </a:r>
          </a:p>
          <a:p>
            <a:pPr lvl="1"/>
            <a:r>
              <a:rPr lang="en-US" sz="1600" smtClean="0"/>
              <a:t>The coils of the production dipole are shielded by iron pole tips.</a:t>
            </a:r>
          </a:p>
          <a:p>
            <a:r>
              <a:rPr lang="en-US" sz="1800" smtClean="0"/>
              <a:t>The pions are produced forward, so we don’t need a small-radius target.</a:t>
            </a:r>
          </a:p>
          <a:p>
            <a:pPr lvl="1"/>
            <a:r>
              <a:rPr lang="en-US" sz="1400" smtClean="0"/>
              <a:t>So it’s easier to handle ~ 1 MW of beam power.</a:t>
            </a:r>
          </a:p>
          <a:p>
            <a:r>
              <a:rPr lang="en-US" sz="1800" smtClean="0"/>
              <a:t>Wrong-sign particles from the production target are eliminated.</a:t>
            </a:r>
          </a:p>
          <a:p>
            <a:r>
              <a:rPr lang="en-US" sz="1800" smtClean="0"/>
              <a:t>Hi-Z wedge suppresses electrons from production target.</a:t>
            </a:r>
          </a:p>
          <a:p>
            <a:r>
              <a:rPr lang="en-US" sz="1800" smtClean="0"/>
              <a:t>There’s much less straggling in flight times of muons and pions.</a:t>
            </a:r>
          </a:p>
          <a:p>
            <a:r>
              <a:rPr lang="en-US" sz="1800" smtClean="0"/>
              <a:t>Angles in beam are smaller, so don’t need precise fields to avoid trapping.</a:t>
            </a:r>
          </a:p>
          <a:p>
            <a:r>
              <a:rPr lang="en-US" sz="1800" smtClean="0"/>
              <a:t>Hadronic “flash” is suppressed; they stop upstream, in the degrader.</a:t>
            </a:r>
          </a:p>
          <a:p>
            <a:r>
              <a:rPr lang="en-US" sz="1800" smtClean="0"/>
              <a:t>The protons from muon capture are eliminated in the S-bend solenoid.</a:t>
            </a:r>
          </a:p>
          <a:p>
            <a:pPr lvl="1"/>
            <a:r>
              <a:rPr lang="en-US" sz="1400" smtClean="0"/>
              <a:t>(5 MeV protons have p~100 MeV/c.)</a:t>
            </a:r>
          </a:p>
          <a:p>
            <a:r>
              <a:rPr lang="en-US" sz="1800" smtClean="0"/>
              <a:t>Since we don’t need a proton catcher around the stopping target, the energy resolution for the signal electrons is better.</a:t>
            </a:r>
          </a:p>
          <a:p>
            <a:pPr lvl="1"/>
            <a:r>
              <a:rPr lang="en-US" sz="1400" smtClean="0"/>
              <a:t>Helps suppress background from muon decay in orbit.</a:t>
            </a:r>
            <a:endParaRPr lang="en-US" sz="1800" smtClean="0"/>
          </a:p>
          <a:p>
            <a:r>
              <a:rPr lang="en-US" sz="1800" smtClean="0"/>
              <a:t>(Can make polarized muon beam for other applications.)</a:t>
            </a: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4, 2009</a:t>
            </a: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5CFD2C-0E40-4C65-B226-FEE3E240D0F6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4, 2009</a:t>
            </a:r>
          </a:p>
          <a:p>
            <a:endParaRPr lang="en-US" smtClean="0"/>
          </a:p>
          <a:p>
            <a:endParaRPr lang="en-US" altLang="en-US" smtClean="0"/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759D24-18E2-496A-ABBD-93E1E0EFD7F0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6758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  <a:endParaRPr lang="en-US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conclusion: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promising Mu2e Upgrade concept has emerged.</a:t>
            </a:r>
          </a:p>
          <a:p>
            <a:pPr lvl="1"/>
            <a:r>
              <a:rPr lang="en-US" smtClean="0"/>
              <a:t>The concept seems to have many advantages.</a:t>
            </a:r>
          </a:p>
          <a:p>
            <a:pPr lvl="1"/>
            <a:r>
              <a:rPr lang="en-US" smtClean="0"/>
              <a:t>No disadvantages are obvious to the naked eye.</a:t>
            </a:r>
          </a:p>
          <a:p>
            <a:r>
              <a:rPr lang="en-US" smtClean="0"/>
              <a:t>The ideas are synergistic with the Project X initial configuration and with the subsequent evolution of the facility for a neutrino factory and/or a muon collider.</a:t>
            </a:r>
          </a:p>
          <a:p>
            <a:r>
              <a:rPr lang="en-US" smtClean="0"/>
              <a:t>Support for the development of the concept is requested. </a:t>
            </a:r>
          </a:p>
          <a:p>
            <a:pPr lvl="1"/>
            <a:r>
              <a:rPr lang="en-US" smtClean="0"/>
              <a:t>Extensive design and simulation work is needed.</a:t>
            </a:r>
          </a:p>
          <a:p>
            <a:pPr lvl="1"/>
            <a:r>
              <a:rPr lang="en-US" smtClean="0"/>
              <a:t>Experimental testing of the muon transport and cooling is essential.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1963738" y="323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4, 2009</a:t>
            </a:r>
          </a:p>
          <a:p>
            <a:endParaRPr lang="en-US" altLang="en-US" smtClean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434AD5-3782-4A9A-8E21-7429AC2AE21D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6861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Chuck Ankenbrandt                 Muons, Inc. and Fermilab</a:t>
            </a:r>
            <a:endParaRPr lang="en-US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this talk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>
                <a:solidFill>
                  <a:srgbClr val="FF0000"/>
                </a:solidFill>
              </a:rPr>
              <a:t>Mu2e Baseline Design</a:t>
            </a:r>
          </a:p>
          <a:p>
            <a:r>
              <a:rPr lang="en-US" smtClean="0"/>
              <a:t>A Mu2e Upgrade Plan</a:t>
            </a:r>
          </a:p>
          <a:p>
            <a:r>
              <a:rPr lang="en-US" smtClean="0"/>
              <a:t>Summary/Conclusions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February 4</a:t>
            </a:r>
            <a:r>
              <a:rPr lang="en-US" smtClean="0"/>
              <a:t>, 2009</a:t>
            </a:r>
          </a:p>
          <a:p>
            <a:endParaRPr lang="en-US" altLang="en-US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FD8626-2BAF-43A5-B048-5056DC97DFD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                 Muons, Inc. and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5" tIns="41148" rIns="82295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848C0B89-D0EB-4130-AB85-F3B89CF39A85}" type="slidenum">
              <a:rPr lang="en-US"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40</a:t>
            </a:fld>
            <a:endParaRPr lang="en-US" sz="1600" dirty="0">
              <a:solidFill>
                <a:srgbClr val="43412C"/>
              </a:solidFill>
              <a:latin typeface="+mj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17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0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103188"/>
            <a:ext cx="1311275" cy="749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70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" y="411163"/>
            <a:ext cx="8253413" cy="5594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/>
          </p:cNvSpPr>
          <p:nvPr/>
        </p:nvSpPr>
        <p:spPr bwMode="auto">
          <a:xfrm>
            <a:off x="411163" y="5600700"/>
            <a:ext cx="8539162" cy="92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492125" indent="-298450">
              <a:spcBef>
                <a:spcPts val="3063"/>
              </a:spcBef>
              <a:buSzPct val="125000"/>
              <a:buFont typeface="Arial" pitchFamily="34" charset="0"/>
              <a:buChar char="•"/>
              <a:tabLst>
                <a:tab pos="938213" algn="l"/>
              </a:tabLst>
            </a:pPr>
            <a:r>
              <a:rPr lang="en-US" sz="2600">
                <a:solidFill>
                  <a:srgbClr val="43412C"/>
                </a:solidFill>
                <a:latin typeface="Arial Italic"/>
                <a:ea typeface="Arial Italic"/>
                <a:cs typeface="Arial Italic"/>
                <a:sym typeface="Arial Italic"/>
              </a:rPr>
              <a:t>Production</a:t>
            </a:r>
            <a:r>
              <a:rPr lang="en-US" sz="26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Magnetic mirror reflects </a:t>
            </a:r>
            <a:r>
              <a:rPr lang="en-US" sz="2900">
                <a:solidFill>
                  <a:srgbClr val="43412C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π’s</a:t>
            </a:r>
            <a:r>
              <a:rPr lang="en-US" sz="26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into acceptance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714500" y="2446338"/>
            <a:ext cx="398938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492894" indent="-298594">
              <a:spcBef>
                <a:spcPts val="3060"/>
              </a:spcBef>
              <a:buSzPct val="125000"/>
              <a:buFont typeface="Arial" pitchFamily="-12" charset="0"/>
              <a:buChar char="•"/>
              <a:tabLst>
                <a:tab pos="938642" algn="l"/>
              </a:tabLst>
              <a:defRPr/>
            </a:pPr>
            <a:r>
              <a:rPr lang="en-US" sz="2400" dirty="0">
                <a:solidFill>
                  <a:srgbClr val="43412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Decay</a:t>
            </a:r>
            <a:r>
              <a:rPr lang="en-US" sz="24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into </a:t>
            </a:r>
            <a:r>
              <a:rPr lang="en-US" sz="2400" dirty="0" err="1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muons</a:t>
            </a:r>
            <a:r>
              <a:rPr lang="en-US" sz="24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and transport to stopping target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2263775" y="4457700"/>
            <a:ext cx="48799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492894" indent="-298594">
              <a:spcBef>
                <a:spcPts val="3060"/>
              </a:spcBef>
              <a:buSzPct val="125000"/>
              <a:buFont typeface="Arial" pitchFamily="-12" charset="0"/>
              <a:buChar char="•"/>
              <a:tabLst>
                <a:tab pos="938642" algn="l"/>
              </a:tabLst>
              <a:defRPr/>
            </a:pPr>
            <a:r>
              <a:rPr lang="en-US" sz="24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S-curve eliminates backgrounds and sign-selects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4651375" y="1325563"/>
            <a:ext cx="45593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marL="492894" indent="-298594">
              <a:spcBef>
                <a:spcPts val="3060"/>
              </a:spcBef>
              <a:buSzPct val="125000"/>
              <a:buFont typeface="Arial" pitchFamily="-12" charset="0"/>
              <a:buChar char="•"/>
              <a:tabLst>
                <a:tab pos="938642" algn="l"/>
              </a:tabLst>
              <a:defRPr/>
            </a:pPr>
            <a:r>
              <a:rPr lang="en-US" sz="2600" dirty="0">
                <a:solidFill>
                  <a:srgbClr val="43412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Tracking and Calorimeter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657350" y="5165725"/>
            <a:ext cx="5461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sym typeface="Hoefler Text" pitchFamily="-12" charset="0"/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149225"/>
            <a:ext cx="7359650" cy="1393825"/>
          </a:xfrm>
        </p:spPr>
        <p:txBody>
          <a:bodyPr/>
          <a:lstStyle/>
          <a:p>
            <a:pPr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latin typeface="+mj-lt"/>
                <a:ea typeface="+mj-ea"/>
                <a:cs typeface="+mj-cs"/>
                <a:sym typeface="Arial" pitchFamily="-12" charset="0"/>
              </a:rPr>
              <a:t>Detector and Solenoid</a:t>
            </a:r>
          </a:p>
        </p:txBody>
      </p:sp>
      <p:sp>
        <p:nvSpPr>
          <p:cNvPr id="217100" name="TextBox 12"/>
          <p:cNvSpPr txBox="1">
            <a:spLocks noChangeArrowheads="1"/>
          </p:cNvSpPr>
          <p:nvPr/>
        </p:nvSpPr>
        <p:spPr bwMode="auto">
          <a:xfrm>
            <a:off x="6972300" y="3703638"/>
            <a:ext cx="2622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r>
              <a:rPr lang="en-US" sz="1300">
                <a:solidFill>
                  <a:srgbClr val="FF0000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Pictures from G4Beamline/MuonsInc</a:t>
            </a:r>
          </a:p>
        </p:txBody>
      </p:sp>
      <p:sp>
        <p:nvSpPr>
          <p:cNvPr id="217101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ea typeface="ヒラギノ明朝 ProN W3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2" tIns="41148" rIns="82292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CD11FAC6-C0EF-400B-B551-B7FAFFDD2876}" type="slidenum">
              <a:rPr lang="en-US"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41</a:t>
            </a:fld>
            <a:endParaRPr lang="en-US" sz="1600" dirty="0">
              <a:solidFill>
                <a:srgbClr val="43412C"/>
              </a:solidFill>
              <a:latin typeface="+mj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191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91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22225"/>
            <a:ext cx="1312862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75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17488" y="-92075"/>
            <a:ext cx="6996113" cy="1441450"/>
          </a:xfrm>
        </p:spPr>
        <p:txBody>
          <a:bodyPr lIns="45716" tIns="45716" rIns="36572" bIns="45716"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600" dirty="0">
                <a:solidFill>
                  <a:srgbClr val="000000"/>
                </a:solidFill>
                <a:sym typeface="Arial" charset="0"/>
              </a:rPr>
              <a:t>Production Solenoid:</a:t>
            </a:r>
          </a:p>
        </p:txBody>
      </p:sp>
      <p:sp>
        <p:nvSpPr>
          <p:cNvPr id="219142" name="Rectangle 5"/>
          <p:cNvSpPr>
            <a:spLocks/>
          </p:cNvSpPr>
          <p:nvPr/>
        </p:nvSpPr>
        <p:spPr bwMode="auto">
          <a:xfrm>
            <a:off x="152400" y="2206625"/>
            <a:ext cx="3436938" cy="390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 sz="29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Protons leave through thin window</a:t>
            </a:r>
          </a:p>
          <a:p>
            <a:pPr marL="34925"/>
            <a:endParaRPr lang="en-US" sz="29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925"/>
            <a:r>
              <a:rPr lang="en-US" sz="29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90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  <a:sym typeface="Arial Rounded MT Bold" pitchFamily="34" charset="0"/>
              </a:rPr>
              <a:t>π’</a:t>
            </a:r>
            <a:r>
              <a:rPr lang="en-US" sz="29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 are captured, spiral around and decay</a:t>
            </a:r>
          </a:p>
          <a:p>
            <a:pPr marL="34925"/>
            <a:endParaRPr lang="en-US" sz="29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925"/>
            <a:r>
              <a:rPr lang="en-US" sz="29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muons exit to right</a:t>
            </a:r>
          </a:p>
        </p:txBody>
      </p:sp>
      <p:sp>
        <p:nvSpPr>
          <p:cNvPr id="219143" name="Rectangle 6"/>
          <p:cNvSpPr>
            <a:spLocks/>
          </p:cNvSpPr>
          <p:nvPr/>
        </p:nvSpPr>
        <p:spPr bwMode="auto">
          <a:xfrm>
            <a:off x="765175" y="1131888"/>
            <a:ext cx="8275638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 sz="29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Protons enter opposite to outgoing muons</a:t>
            </a:r>
          </a:p>
        </p:txBody>
      </p:sp>
      <p:sp>
        <p:nvSpPr>
          <p:cNvPr id="219144" name="Rectangle 7"/>
          <p:cNvSpPr>
            <a:spLocks/>
          </p:cNvSpPr>
          <p:nvPr/>
        </p:nvSpPr>
        <p:spPr bwMode="auto">
          <a:xfrm>
            <a:off x="4675188" y="5943600"/>
            <a:ext cx="17621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6572" bIns="0">
            <a:spAutoFit/>
          </a:bodyPr>
          <a:lstStyle/>
          <a:p>
            <a:pPr marL="34925"/>
            <a:r>
              <a:rPr lang="en-US" sz="2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 m </a:t>
            </a:r>
            <a:r>
              <a:rPr lang="en-US" sz="2200">
                <a:solidFill>
                  <a:srgbClr val="000000"/>
                </a:solidFill>
                <a:latin typeface="Arial Italic"/>
                <a:cs typeface="Arial" pitchFamily="34" charset="0"/>
                <a:sym typeface="Arial Italic"/>
              </a:rPr>
              <a:t>× </a:t>
            </a:r>
            <a:r>
              <a:rPr lang="en-US" sz="2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0.30 m</a:t>
            </a:r>
          </a:p>
        </p:txBody>
      </p:sp>
      <p:pic>
        <p:nvPicPr>
          <p:cNvPr id="21914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2888" y="1728788"/>
            <a:ext cx="5840412" cy="396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9146" name="Rectangle 9"/>
          <p:cNvSpPr>
            <a:spLocks/>
          </p:cNvSpPr>
          <p:nvPr/>
        </p:nvSpPr>
        <p:spPr bwMode="auto">
          <a:xfrm>
            <a:off x="3592513" y="4600575"/>
            <a:ext cx="105092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 sz="22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Pions</a:t>
            </a:r>
          </a:p>
        </p:txBody>
      </p:sp>
      <p:sp>
        <p:nvSpPr>
          <p:cNvPr id="219147" name="Rectangle 10"/>
          <p:cNvSpPr>
            <a:spLocks/>
          </p:cNvSpPr>
          <p:nvPr/>
        </p:nvSpPr>
        <p:spPr bwMode="auto">
          <a:xfrm>
            <a:off x="4751388" y="2397125"/>
            <a:ext cx="19097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 sz="2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Proton Target</a:t>
            </a:r>
          </a:p>
        </p:txBody>
      </p:sp>
      <p:sp>
        <p:nvSpPr>
          <p:cNvPr id="219148" name="Line 11"/>
          <p:cNvSpPr>
            <a:spLocks noChangeShapeType="1"/>
          </p:cNvSpPr>
          <p:nvPr/>
        </p:nvSpPr>
        <p:spPr bwMode="auto">
          <a:xfrm rot="10800000" flipH="1">
            <a:off x="5275263" y="2895600"/>
            <a:ext cx="474662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/>
          </a:ln>
        </p:spPr>
        <p:txBody>
          <a:bodyPr lIns="82292" tIns="41148" rIns="82292" bIns="41148"/>
          <a:lstStyle/>
          <a:p>
            <a:endParaRPr lang="en-US"/>
          </a:p>
        </p:txBody>
      </p:sp>
      <p:sp>
        <p:nvSpPr>
          <p:cNvPr id="219149" name="Rectangle 12"/>
          <p:cNvSpPr>
            <a:spLocks/>
          </p:cNvSpPr>
          <p:nvPr/>
        </p:nvSpPr>
        <p:spPr bwMode="auto">
          <a:xfrm>
            <a:off x="6805613" y="2341563"/>
            <a:ext cx="1862137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 sz="2200">
                <a:solidFill>
                  <a:srgbClr val="804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Target Shielding</a:t>
            </a:r>
          </a:p>
        </p:txBody>
      </p:sp>
      <p:sp>
        <p:nvSpPr>
          <p:cNvPr id="219150" name="Line 13"/>
          <p:cNvSpPr>
            <a:spLocks noChangeShapeType="1"/>
          </p:cNvSpPr>
          <p:nvPr/>
        </p:nvSpPr>
        <p:spPr bwMode="auto">
          <a:xfrm rot="10800000" flipH="1">
            <a:off x="6989763" y="3016250"/>
            <a:ext cx="474662" cy="504825"/>
          </a:xfrm>
          <a:prstGeom prst="line">
            <a:avLst/>
          </a:prstGeom>
          <a:noFill/>
          <a:ln w="12700">
            <a:solidFill>
              <a:srgbClr val="804000"/>
            </a:solidFill>
            <a:round/>
            <a:headEnd type="stealth" w="med" len="med"/>
            <a:tailEnd/>
          </a:ln>
        </p:spPr>
        <p:txBody>
          <a:bodyPr lIns="82292" tIns="41148" rIns="82292" bIns="41148"/>
          <a:lstStyle/>
          <a:p>
            <a:endParaRPr lang="en-US"/>
          </a:p>
        </p:txBody>
      </p:sp>
      <p:sp>
        <p:nvSpPr>
          <p:cNvPr id="219151" name="Rectangle 14"/>
          <p:cNvSpPr>
            <a:spLocks/>
          </p:cNvSpPr>
          <p:nvPr/>
        </p:nvSpPr>
        <p:spPr bwMode="auto">
          <a:xfrm>
            <a:off x="6226175" y="4940300"/>
            <a:ext cx="2000250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2" bIns="0"/>
          <a:lstStyle/>
          <a:p>
            <a:pPr marL="34925"/>
            <a:r>
              <a:rPr lang="en-US">
                <a:solidFill>
                  <a:srgbClr val="008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Protons enter here</a:t>
            </a:r>
          </a:p>
        </p:txBody>
      </p:sp>
      <p:sp>
        <p:nvSpPr>
          <p:cNvPr id="219152" name="Line 15"/>
          <p:cNvSpPr>
            <a:spLocks noChangeShapeType="1"/>
          </p:cNvSpPr>
          <p:nvPr/>
        </p:nvSpPr>
        <p:spPr bwMode="auto">
          <a:xfrm>
            <a:off x="7269163" y="3760788"/>
            <a:ext cx="320675" cy="1117600"/>
          </a:xfrm>
          <a:prstGeom prst="line">
            <a:avLst/>
          </a:prstGeom>
          <a:noFill/>
          <a:ln w="12700">
            <a:solidFill>
              <a:srgbClr val="008040"/>
            </a:solidFill>
            <a:round/>
            <a:headEnd type="stealth" w="med" len="med"/>
            <a:tailEnd/>
          </a:ln>
        </p:spPr>
        <p:txBody>
          <a:bodyPr lIns="82292" tIns="41148" rIns="82292" bIns="41148"/>
          <a:lstStyle/>
          <a:p>
            <a:endParaRPr lang="en-US"/>
          </a:p>
        </p:txBody>
      </p:sp>
      <p:sp>
        <p:nvSpPr>
          <p:cNvPr id="219153" name="Line 16"/>
          <p:cNvSpPr>
            <a:spLocks noChangeShapeType="1"/>
          </p:cNvSpPr>
          <p:nvPr/>
        </p:nvSpPr>
        <p:spPr bwMode="auto">
          <a:xfrm flipH="1">
            <a:off x="4092575" y="3532188"/>
            <a:ext cx="409575" cy="10033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stealth" w="med" len="med"/>
            <a:tailEnd/>
          </a:ln>
        </p:spPr>
        <p:txBody>
          <a:bodyPr lIns="82292" tIns="41148" rIns="82292" bIns="41148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2079625" y="3243263"/>
            <a:ext cx="831850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sym typeface="Hoefler Text" pitchFamily="-12" charset="0"/>
            </a:endParaRPr>
          </a:p>
        </p:txBody>
      </p:sp>
      <p:sp>
        <p:nvSpPr>
          <p:cNvPr id="219155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2" tIns="41148" rIns="82292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F09E92D0-5712-4783-8B35-E0F966D1090A}" type="slidenum">
              <a:rPr lang="en-US"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42</a:t>
            </a:fld>
            <a:endParaRPr lang="en-US" sz="1600" dirty="0">
              <a:solidFill>
                <a:srgbClr val="43412C"/>
              </a:solidFill>
              <a:latin typeface="+mj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22225"/>
            <a:ext cx="1312862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50925" y="-263525"/>
            <a:ext cx="7361238" cy="1395413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Transport Solenoid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113" y="1554163"/>
            <a:ext cx="2824162" cy="4468812"/>
          </a:xfrm>
        </p:spPr>
        <p:txBody>
          <a:bodyPr/>
          <a:lstStyle/>
          <a:p>
            <a:pPr marL="492894" indent="-298597" eaLnBrk="1" hangingPunct="1">
              <a:spcBef>
                <a:spcPts val="3060"/>
              </a:spcBef>
              <a:buFont typeface="Arial" pitchFamily="-12" charset="0"/>
              <a:buChar char="•"/>
              <a:tabLst>
                <a:tab pos="938642" algn="l"/>
                <a:tab pos="938642" algn="l"/>
              </a:tabLst>
              <a:defRPr/>
            </a:pPr>
            <a:r>
              <a:rPr lang="en-US" dirty="0">
                <a:latin typeface="+mj-lt"/>
                <a:ea typeface="Arial" pitchFamily="-12" charset="0"/>
                <a:cs typeface="Arial" pitchFamily="-12" charset="0"/>
                <a:sym typeface="Times New Roman" pitchFamily="-12" charset="0"/>
              </a:rPr>
              <a:t>Curved solenoid eliminates                     line-of-sight transport of photons  and neutrons</a:t>
            </a:r>
            <a:endParaRPr lang="en-US" dirty="0">
              <a:latin typeface="+mj-lt"/>
              <a:sym typeface="Times New Roman" pitchFamily="-12" charset="0"/>
            </a:endParaRPr>
          </a:p>
          <a:p>
            <a:pPr marL="492894" indent="-298597" eaLnBrk="1" hangingPunct="1">
              <a:spcBef>
                <a:spcPts val="3060"/>
              </a:spcBef>
              <a:buFont typeface="Arial" pitchFamily="-12" charset="0"/>
              <a:buChar char="•"/>
              <a:tabLst>
                <a:tab pos="938642" algn="l"/>
                <a:tab pos="938642" algn="l"/>
              </a:tabLst>
              <a:defRPr/>
            </a:pPr>
            <a:r>
              <a:rPr lang="en-US" dirty="0">
                <a:latin typeface="+mj-lt"/>
                <a:ea typeface="Arial" pitchFamily="-12" charset="0"/>
                <a:cs typeface="Arial" pitchFamily="-12" charset="0"/>
                <a:sym typeface="Times New Roman" pitchFamily="-12" charset="0"/>
              </a:rPr>
              <a:t>Curvature drift and collimators sign and momentum select beam</a:t>
            </a:r>
            <a:endParaRPr lang="en-US" dirty="0">
              <a:latin typeface="+mj-lt"/>
              <a:sym typeface="Times New Roman" pitchFamily="-12" charset="0"/>
            </a:endParaRPr>
          </a:p>
        </p:txBody>
      </p:sp>
      <p:pic>
        <p:nvPicPr>
          <p:cNvPr id="22119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1113" y="1692275"/>
            <a:ext cx="6342062" cy="4194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178675" y="3749675"/>
            <a:ext cx="1143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sym typeface="Hoefler Text" pitchFamily="-12" charset="0"/>
            </a:endParaRPr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6315075" y="4960938"/>
            <a:ext cx="24003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spcBef>
                <a:spcPts val="3063"/>
              </a:spcBef>
              <a:tabLst>
                <a:tab pos="938213" algn="l"/>
              </a:tabLst>
            </a:pPr>
            <a:r>
              <a:rPr lang="en-US" sz="2200">
                <a:solidFill>
                  <a:srgbClr val="43412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occasional </a:t>
            </a:r>
            <a:r>
              <a:rPr lang="en-US" sz="2300">
                <a:solidFill>
                  <a:srgbClr val="43412C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μ</a:t>
            </a:r>
            <a:r>
              <a:rPr lang="en-US" sz="2300" baseline="32000">
                <a:solidFill>
                  <a:srgbClr val="43412C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+</a:t>
            </a:r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3703638" y="5965825"/>
            <a:ext cx="49149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2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13.1 m along axis </a:t>
            </a:r>
            <a:r>
              <a:rPr lang="en-US" sz="2200" dirty="0">
                <a:solidFill>
                  <a:srgbClr val="43412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×</a:t>
            </a:r>
            <a:r>
              <a:rPr lang="en-US" sz="22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~0.25 m</a:t>
            </a:r>
          </a:p>
        </p:txBody>
      </p:sp>
      <p:sp>
        <p:nvSpPr>
          <p:cNvPr id="221195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8" descr="transport_exa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53000"/>
            <a:ext cx="7954963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Footer Placeholder 1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5" tIns="41148" rIns="82295" bIns="41148" anchor="ctr"/>
          <a:lstStyle/>
          <a:p>
            <a: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/>
            </a:pPr>
            <a:r>
              <a:rPr lang="en-US" sz="1600"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t> </a:t>
            </a:r>
            <a:r>
              <a:rPr lang="en-US" sz="1600">
                <a:latin typeface="Comic Sans MS" pitchFamily="66" charset="0"/>
                <a:ea typeface="Arial" pitchFamily="-12" charset="0"/>
                <a:cs typeface="Arial" pitchFamily="-12" charset="0"/>
                <a:sym typeface="Arial" pitchFamily="-12" charset="0"/>
              </a:rPr>
              <a:t>PAC Meeting - Nov. 3 2008</a:t>
            </a:r>
          </a:p>
        </p:txBody>
      </p:sp>
      <p:sp>
        <p:nvSpPr>
          <p:cNvPr id="8197" name="Slide Number Placeholder 2"/>
          <p:cNvSpPr txBox="1">
            <a:spLocks noGrp="1"/>
          </p:cNvSpPr>
          <p:nvPr/>
        </p:nvSpPr>
        <p:spPr bwMode="auto">
          <a:xfrm>
            <a:off x="7696200" y="6477000"/>
            <a:ext cx="838200" cy="381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5" tIns="41148" rIns="82295" bIns="41148" anchor="ctr"/>
          <a:lstStyle/>
          <a:p>
            <a: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/>
            </a:pPr>
            <a:fld id="{F7BC9453-077D-4223-A0FB-FBD89EB6EF8E}" type="slidenum">
              <a:rPr lang="en-US" sz="1600"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57" algn="l"/>
                  <a:tab pos="502915" algn="l"/>
                  <a:tab pos="754373" algn="l"/>
                  <a:tab pos="1005830" algn="l"/>
                  <a:tab pos="1245857" algn="l"/>
                  <a:tab pos="1497315" algn="l"/>
                  <a:tab pos="1748773" algn="l"/>
                  <a:tab pos="2000230" algn="l"/>
                  <a:tab pos="2251688" algn="l"/>
                  <a:tab pos="2503145" algn="l"/>
                  <a:tab pos="2754602" algn="l"/>
                  <a:tab pos="3006060" algn="l"/>
                </a:tabLst>
                <a:defRPr/>
              </a:pPr>
              <a:t>43</a:t>
            </a:fld>
            <a:endParaRPr lang="en-US" sz="1600">
              <a:latin typeface="+mj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180"/>
              </a:spcBef>
              <a:defRPr/>
            </a:pPr>
            <a:r>
              <a:rPr lang="en-US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Separation of </a:t>
            </a:r>
            <a:r>
              <a:rPr lang="en-US" sz="3200" dirty="0">
                <a:solidFill>
                  <a:srgbClr val="C00000"/>
                </a:solidFill>
                <a:latin typeface="Symbol" pitchFamily="18" charset="2"/>
                <a:ea typeface="+mj-ea"/>
                <a:cs typeface="+mj-cs"/>
              </a:rPr>
              <a:t>m</a:t>
            </a:r>
            <a:r>
              <a:rPr lang="en-US" sz="3200" baseline="30000" dirty="0">
                <a:solidFill>
                  <a:srgbClr val="C00000"/>
                </a:solidFill>
                <a:latin typeface="Symbol" pitchFamily="18" charset="2"/>
                <a:ea typeface="+mj-ea"/>
                <a:cs typeface="+mj-cs"/>
              </a:rPr>
              <a:t>-</a:t>
            </a:r>
            <a:r>
              <a:rPr lang="en-US" sz="32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3200" dirty="0">
                <a:solidFill>
                  <a:srgbClr val="C00000"/>
                </a:solidFill>
                <a:latin typeface="Symbol" pitchFamily="18" charset="2"/>
                <a:ea typeface="+mj-ea"/>
                <a:cs typeface="+mj-cs"/>
              </a:rPr>
              <a:t>m</a:t>
            </a:r>
            <a:r>
              <a:rPr lang="en-US" sz="3200" baseline="30000" dirty="0">
                <a:solidFill>
                  <a:srgbClr val="C00000"/>
                </a:solidFill>
                <a:latin typeface="Symbol" pitchFamily="18" charset="2"/>
                <a:ea typeface="+mj-ea"/>
                <a:cs typeface="+mj-cs"/>
              </a:rPr>
              <a:t>+</a:t>
            </a:r>
          </a:p>
        </p:txBody>
      </p:sp>
      <p:pic>
        <p:nvPicPr>
          <p:cNvPr id="2232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90600"/>
            <a:ext cx="58991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ヒラギノ明朝 ProN W3"/>
              <a:cs typeface="ヒラギノ明朝 ProN W3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1660525" y="3821113"/>
            <a:ext cx="56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1"/>
                </a:solidFill>
                <a:latin typeface="Symbol" pitchFamily="18" charset="2"/>
                <a:ea typeface="ヒラギノ明朝 ProN W3"/>
                <a:cs typeface="ヒラギノ明朝 ProN W3"/>
              </a:rPr>
              <a:t>m</a:t>
            </a:r>
            <a:r>
              <a:rPr lang="en-US" baseline="30000">
                <a:solidFill>
                  <a:schemeClr val="bg1"/>
                </a:solidFill>
                <a:latin typeface="Symbol" pitchFamily="18" charset="2"/>
                <a:ea typeface="ヒラギノ明朝 ProN W3"/>
                <a:cs typeface="ヒラギノ明朝 ProN W3"/>
              </a:rPr>
              <a:t>-</a:t>
            </a: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1981200" y="4343400"/>
            <a:ext cx="68580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4876800" y="5486400"/>
            <a:ext cx="56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1"/>
                </a:solidFill>
                <a:latin typeface="Symbol" pitchFamily="18" charset="2"/>
                <a:ea typeface="ヒラギノ明朝 ProN W3"/>
                <a:cs typeface="ヒラギノ明朝 ProN W3"/>
              </a:rPr>
              <a:t>m</a:t>
            </a:r>
            <a:r>
              <a:rPr lang="en-US" baseline="30000">
                <a:solidFill>
                  <a:schemeClr val="bg1"/>
                </a:solidFill>
                <a:latin typeface="Symbol" pitchFamily="18" charset="2"/>
                <a:ea typeface="ヒラギノ明朝 ProN W3"/>
                <a:cs typeface="ヒラギノ明朝 ProN W3"/>
              </a:rPr>
              <a:t>+</a:t>
            </a:r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 flipH="1" flipV="1">
            <a:off x="3390900" y="5321300"/>
            <a:ext cx="152400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44" name="TextBox 11"/>
          <p:cNvSpPr txBox="1">
            <a:spLocks noChangeArrowheads="1"/>
          </p:cNvSpPr>
          <p:nvPr/>
        </p:nvSpPr>
        <p:spPr bwMode="auto">
          <a:xfrm>
            <a:off x="8458200" y="62738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ヒラギノ明朝 ProN W3"/>
                <a:cs typeface="ヒラギノ明朝 ProN W3"/>
              </a:rPr>
              <a:t>cm</a:t>
            </a:r>
          </a:p>
        </p:txBody>
      </p:sp>
      <p:sp>
        <p:nvSpPr>
          <p:cNvPr id="223245" name="TextBox 12"/>
          <p:cNvSpPr txBox="1">
            <a:spLocks noChangeArrowheads="1"/>
          </p:cNvSpPr>
          <p:nvPr/>
        </p:nvSpPr>
        <p:spPr bwMode="auto">
          <a:xfrm>
            <a:off x="152400" y="54102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ヒラギノ明朝 ProN W3"/>
                <a:cs typeface="ヒラギノ明朝 ProN W3"/>
              </a:rPr>
              <a:t>cm</a:t>
            </a:r>
          </a:p>
        </p:txBody>
      </p:sp>
      <p:graphicFrame>
        <p:nvGraphicFramePr>
          <p:cNvPr id="223246" name="Object 4"/>
          <p:cNvGraphicFramePr>
            <a:graphicFrameLocks noChangeAspect="1"/>
          </p:cNvGraphicFramePr>
          <p:nvPr/>
        </p:nvGraphicFramePr>
        <p:xfrm>
          <a:off x="88900" y="1828800"/>
          <a:ext cx="2806700" cy="1162050"/>
        </p:xfrm>
        <a:graphic>
          <a:graphicData uri="http://schemas.openxmlformats.org/presentationml/2006/ole">
            <p:oleObj spid="_x0000_s223246" name="Equation" r:id="rId6" imgW="1904760" imgH="787320" progId="Equation.DSMT4">
              <p:embed/>
            </p:oleObj>
          </a:graphicData>
        </a:graphic>
      </p:graphicFrame>
      <p:sp>
        <p:nvSpPr>
          <p:cNvPr id="223247" name="Rectangle 7"/>
          <p:cNvSpPr txBox="1">
            <a:spLocks noChangeArrowheads="1"/>
          </p:cNvSpPr>
          <p:nvPr/>
        </p:nvSpPr>
        <p:spPr bwMode="auto">
          <a:xfrm>
            <a:off x="-4191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DC5FC6D-756D-49AA-BB4C-E6D613D3185E}" type="slidenum">
              <a:rPr lang="en-US" sz="1200">
                <a:latin typeface="Comic Sans MS" pitchFamily="66" charset="0"/>
                <a:ea typeface="ヒラギノ明朝 ProN W3"/>
                <a:cs typeface="ヒラギノ明朝 ProN W3"/>
              </a:rPr>
              <a:pPr algn="r"/>
              <a:t>43</a:t>
            </a:fld>
            <a:endParaRPr lang="en-US" sz="1200">
              <a:latin typeface="Comic Sans MS" pitchFamily="66" charset="0"/>
              <a:ea typeface="ヒラギノ明朝 ProN W3"/>
              <a:cs typeface="ヒラギノ明朝 ProN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2" tIns="41148" rIns="82292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0C9D5F7E-88F9-4DE3-AD19-C9E932087FBF}" type="slidenum">
              <a:rPr lang="en-US" sz="1600">
                <a:solidFill>
                  <a:srgbClr val="43412C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44</a:t>
            </a:fld>
            <a:endParaRPr lang="en-US" sz="1600" dirty="0">
              <a:solidFill>
                <a:srgbClr val="43412C"/>
              </a:solidFill>
              <a:latin typeface="+mj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252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2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22225"/>
            <a:ext cx="1312862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31838" y="-92075"/>
            <a:ext cx="7361237" cy="1395413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Detector Solenoid</a:t>
            </a:r>
          </a:p>
        </p:txBody>
      </p:sp>
      <p:pic>
        <p:nvPicPr>
          <p:cNvPr id="2252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675" y="1028700"/>
            <a:ext cx="9075738" cy="5978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/>
          </p:cNvSpPr>
          <p:nvPr/>
        </p:nvSpPr>
        <p:spPr bwMode="auto">
          <a:xfrm>
            <a:off x="34925" y="2182813"/>
            <a:ext cx="4251325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low momentum particles and almost all DIO background passes down center</a:t>
            </a:r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1828800" y="5638800"/>
            <a:ext cx="7037388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signal events pass </a:t>
            </a:r>
            <a:r>
              <a:rPr lang="en-US" sz="2500" dirty="0">
                <a:solidFill>
                  <a:srgbClr val="43412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through</a:t>
            </a: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octagon of tracker</a:t>
            </a:r>
          </a:p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and produce hits </a:t>
            </a:r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5281613" y="4892675"/>
            <a:ext cx="3317875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Al foil stopping target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863975" y="4308475"/>
            <a:ext cx="1404938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82292" tIns="41148" rIns="82292" bIns="41148"/>
          <a:lstStyle/>
          <a:p>
            <a:pPr algn="ctr">
              <a:defRPr/>
            </a:pPr>
            <a:endParaRPr lang="en-US" sz="2500" dirty="0">
              <a:solidFill>
                <a:srgbClr val="43412C"/>
              </a:solidFill>
              <a:latin typeface="Hoefler Text" pitchFamily="-12" charset="0"/>
              <a:sym typeface="Hoefler Text" pitchFamily="-12" charset="0"/>
            </a:endParaRPr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571500" y="1028700"/>
            <a:ext cx="7669213" cy="81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octagonal tracker surrounding central region:</a:t>
            </a:r>
          </a:p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radius of helix proportional to momentum</a:t>
            </a: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6726238" y="4217988"/>
            <a:ext cx="184308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2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10 m </a:t>
            </a:r>
            <a:r>
              <a:rPr lang="en-US" sz="2200" dirty="0">
                <a:solidFill>
                  <a:srgbClr val="43412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× </a:t>
            </a:r>
            <a:r>
              <a:rPr lang="en-US" sz="22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0.95 m</a:t>
            </a:r>
          </a:p>
        </p:txBody>
      </p:sp>
      <p:sp>
        <p:nvSpPr>
          <p:cNvPr id="225293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4" tIns="41148" rIns="82294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8A93C8BD-2729-4380-9F61-14D78C63CC51}" type="slidenum">
              <a:rPr lang="en-US" sz="1600">
                <a:solidFill>
                  <a:srgbClr val="43412C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45</a:t>
            </a:fld>
            <a:endParaRPr lang="en-US" sz="1600" dirty="0">
              <a:solidFill>
                <a:srgbClr val="43412C"/>
              </a:solidFill>
              <a:latin typeface="+mn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304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04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-182563"/>
            <a:ext cx="7359650" cy="1393826"/>
          </a:xfrm>
        </p:spPr>
        <p:txBody>
          <a:bodyPr/>
          <a:lstStyle/>
          <a:p>
            <a:pPr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latin typeface="+mj-lt"/>
                <a:ea typeface="+mj-ea"/>
                <a:cs typeface="+mj-cs"/>
                <a:sym typeface="Arial" pitchFamily="-12" charset="0"/>
              </a:rPr>
              <a:t> Pulsed Beam Structure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411163"/>
            <a:ext cx="8401050" cy="4468812"/>
          </a:xfrm>
        </p:spPr>
        <p:txBody>
          <a:bodyPr/>
          <a:lstStyle/>
          <a:p>
            <a:pPr marL="512763">
              <a:tabLst>
                <a:tab pos="957263" algn="l"/>
                <a:tab pos="1346200" algn="l"/>
              </a:tabLst>
            </a:pPr>
            <a:r>
              <a:rPr lang="en-US"/>
              <a:t>Tied to prompt rate and machine: FNAL near-perfect</a:t>
            </a:r>
          </a:p>
          <a:p>
            <a:pPr marL="512763">
              <a:tabLst>
                <a:tab pos="957263" algn="l"/>
                <a:tab pos="1346200" algn="l"/>
              </a:tabLst>
            </a:pPr>
            <a:r>
              <a:rPr lang="en-US"/>
              <a:t>Want </a:t>
            </a:r>
            <a:r>
              <a:rPr lang="en-US">
                <a:solidFill>
                  <a:srgbClr val="FF0000"/>
                </a:solidFill>
              </a:rPr>
              <a:t>pulse duration &lt;&lt;       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pulse separation ≥</a:t>
            </a:r>
            <a:endParaRPr lang="en-US" baseline="-6000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  <a:p>
            <a:pPr marL="900113" lvl="1">
              <a:tabLst>
                <a:tab pos="957263" algn="l"/>
                <a:tab pos="1346200" algn="l"/>
              </a:tabLst>
            </a:pPr>
            <a:r>
              <a:rPr lang="en-US"/>
              <a:t>FNAL Debuncher has circumference </a:t>
            </a:r>
            <a:r>
              <a:rPr lang="en-US">
                <a:solidFill>
                  <a:srgbClr val="FF0000"/>
                </a:solidFill>
              </a:rPr>
              <a:t>1.7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m</a:t>
            </a:r>
            <a:r>
              <a:rPr lang="en-US">
                <a:solidFill>
                  <a:srgbClr val="FF0000"/>
                </a:solidFill>
              </a:rPr>
              <a:t>sec </a:t>
            </a:r>
            <a:r>
              <a:rPr lang="en-US"/>
              <a:t>!</a:t>
            </a:r>
          </a:p>
          <a:p>
            <a:pPr marL="512763">
              <a:tabLst>
                <a:tab pos="957263" algn="l"/>
                <a:tab pos="1346200" algn="l"/>
              </a:tabLst>
            </a:pPr>
            <a:r>
              <a:rPr lang="en-US"/>
              <a:t>Extinction between pulses &lt; 10</a:t>
            </a:r>
            <a:r>
              <a:rPr lang="en-US" baseline="32000"/>
              <a:t>-9</a:t>
            </a:r>
            <a:r>
              <a:rPr lang="en-US"/>
              <a:t>  needed </a:t>
            </a:r>
          </a:p>
          <a:p>
            <a:pPr marL="900113" lvl="1">
              <a:tabLst>
                <a:tab pos="957263" algn="l"/>
                <a:tab pos="1346200" algn="l"/>
              </a:tabLst>
            </a:pPr>
            <a:r>
              <a:rPr lang="en-US"/>
              <a:t> = # protons out of pulse/# protons in pulse</a:t>
            </a:r>
          </a:p>
        </p:txBody>
      </p:sp>
      <p:pic>
        <p:nvPicPr>
          <p:cNvPr id="23040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4271963"/>
            <a:ext cx="4378325" cy="2139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0408" name="Text Box 7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6F9525D4-593C-4355-962B-6BCAD37BD8D9}" type="slidenum">
              <a:rPr lang="en-US">
                <a:solidFill>
                  <a:srgbClr val="43412C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45</a:t>
            </a:fld>
            <a:endParaRPr lang="en-US">
              <a:solidFill>
                <a:srgbClr val="43412C"/>
              </a:solidFill>
              <a:latin typeface="Arial" pitchFamily="34" charset="0"/>
              <a:ea typeface="ヒラギノ角ゴ ProN W3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868863" y="4937125"/>
            <a:ext cx="4103687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512897" indent="-318596">
              <a:spcBef>
                <a:spcPts val="2430"/>
              </a:spcBef>
              <a:buSzPct val="125000"/>
              <a:buFont typeface="Arial" pitchFamily="-12" charset="0"/>
              <a:buChar char="•"/>
              <a:tabLst>
                <a:tab pos="958647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10</a:t>
            </a:r>
            <a:r>
              <a:rPr lang="en-US" sz="2500" baseline="320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-9</a:t>
            </a: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based on simulation of prompt backgrounds</a:t>
            </a:r>
          </a:p>
        </p:txBody>
      </p:sp>
      <p:pic>
        <p:nvPicPr>
          <p:cNvPr id="2304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2288" y="1703388"/>
            <a:ext cx="422275" cy="446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3041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175" y="1714500"/>
            <a:ext cx="422275" cy="446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0412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4" tIns="41148" rIns="82294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43780919-59BA-45AA-9F87-489EAB3F66B5}" type="slidenum">
              <a:rPr lang="en-US" sz="1600">
                <a:solidFill>
                  <a:srgbClr val="43412C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46</a:t>
            </a:fld>
            <a:endParaRPr lang="en-US" sz="1600" dirty="0">
              <a:solidFill>
                <a:srgbClr val="43412C"/>
              </a:solidFill>
              <a:latin typeface="+mn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24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-182563"/>
            <a:ext cx="7359650" cy="1393826"/>
          </a:xfrm>
        </p:spPr>
        <p:txBody>
          <a:bodyPr/>
          <a:lstStyle/>
          <a:p>
            <a:pPr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latin typeface="+mj-lt"/>
                <a:ea typeface="+mj-ea"/>
                <a:cs typeface="+mj-cs"/>
                <a:sym typeface="Arial" pitchFamily="-12" charset="0"/>
              </a:rPr>
              <a:t>Extinction Scheme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54063" y="571500"/>
            <a:ext cx="8058150" cy="6480175"/>
          </a:xfrm>
        </p:spPr>
        <p:txBody>
          <a:bodyPr/>
          <a:lstStyle/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  <a:sym typeface="Arial" pitchFamily="-12" charset="0"/>
              </a:rPr>
              <a:t>Eliminate protons in beam in-between pulses:</a:t>
            </a:r>
          </a:p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endParaRPr lang="en-US" dirty="0">
              <a:latin typeface="+mn-lt"/>
              <a:ea typeface="+mn-ea"/>
              <a:cs typeface="+mn-cs"/>
              <a:sym typeface="Arial" pitchFamily="-12" charset="0"/>
            </a:endParaRPr>
          </a:p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endParaRPr lang="en-US" dirty="0">
              <a:latin typeface="+mn-lt"/>
              <a:ea typeface="+mn-ea"/>
              <a:cs typeface="+mn-cs"/>
              <a:sym typeface="Arial" pitchFamily="-12" charset="0"/>
            </a:endParaRPr>
          </a:p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endParaRPr lang="en-US" dirty="0">
              <a:latin typeface="+mn-lt"/>
              <a:ea typeface="+mn-ea"/>
              <a:cs typeface="+mn-cs"/>
              <a:sym typeface="Arial" pitchFamily="-12" charset="0"/>
            </a:endParaRPr>
          </a:p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endParaRPr lang="en-US" dirty="0">
              <a:latin typeface="+mn-lt"/>
              <a:ea typeface="+mn-ea"/>
              <a:cs typeface="+mn-cs"/>
              <a:sym typeface="Arial" pitchFamily="-12" charset="0"/>
            </a:endParaRPr>
          </a:p>
          <a:p>
            <a:pPr marL="512897" indent="-318605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  <a:sym typeface="Arial" pitchFamily="-12" charset="0"/>
              </a:rPr>
              <a:t>“Switch” dipole timing to switch signal and background:  accept only out-of-time protons for direct </a:t>
            </a:r>
            <a:r>
              <a:rPr lang="en-US" sz="20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measurement</a:t>
            </a:r>
            <a:r>
              <a:rPr lang="en-US" sz="2000" dirty="0">
                <a:latin typeface="+mn-lt"/>
                <a:ea typeface="+mn-ea"/>
                <a:cs typeface="+mn-cs"/>
                <a:sym typeface="Arial" pitchFamily="-12" charset="0"/>
              </a:rPr>
              <a:t> of extinction</a:t>
            </a:r>
          </a:p>
          <a:p>
            <a:pPr marL="512897" indent="-318605">
              <a:spcBef>
                <a:spcPts val="144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  <a:sym typeface="Arial" pitchFamily="-12" charset="0"/>
              </a:rPr>
              <a:t>Continuous Extinction monitoring techniques under study</a:t>
            </a:r>
          </a:p>
          <a:p>
            <a:pPr marL="901497" lvl="1" indent="-318605">
              <a:spcBef>
                <a:spcPts val="144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958647" algn="l"/>
                <a:tab pos="1347244" algn="l"/>
                <a:tab pos="1347244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  <a:sym typeface="Arial" pitchFamily="-12" charset="0"/>
              </a:rPr>
              <a:t>Cerenkov light with gated PMT for beam flash</a:t>
            </a:r>
          </a:p>
        </p:txBody>
      </p:sp>
      <p:sp>
        <p:nvSpPr>
          <p:cNvPr id="232455" name="Text Box 6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47FED1D8-90D1-4ADF-A762-EF6A288A4E7C}" type="slidenum">
              <a:rPr lang="en-US">
                <a:solidFill>
                  <a:srgbClr val="43412C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46</a:t>
            </a:fld>
            <a:endParaRPr lang="en-US">
              <a:solidFill>
                <a:srgbClr val="43412C"/>
              </a:solidFill>
              <a:latin typeface="Arial" pitchFamily="34" charset="0"/>
              <a:ea typeface="ヒラギノ角ゴ ProN W3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3245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3825" y="1851025"/>
            <a:ext cx="5043488" cy="241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/>
          </p:cNvSpPr>
          <p:nvPr/>
        </p:nvSpPr>
        <p:spPr bwMode="auto">
          <a:xfrm>
            <a:off x="6446838" y="2651125"/>
            <a:ext cx="2605087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43412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CDR under development</a:t>
            </a: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788988" y="731838"/>
            <a:ext cx="7029450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r>
              <a:rPr lang="en-US" sz="25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achieving 10</a:t>
            </a:r>
            <a:r>
              <a:rPr lang="en-US" sz="2500" baseline="320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-9</a:t>
            </a:r>
            <a:r>
              <a:rPr lang="en-US" sz="25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is hard; normally get 10</a:t>
            </a:r>
            <a:r>
              <a:rPr lang="en-US" sz="2500" baseline="320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-2</a:t>
            </a:r>
            <a:r>
              <a:rPr lang="en-US" sz="2500" i="1" dirty="0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– </a:t>
            </a:r>
            <a:r>
              <a:rPr lang="en-US" sz="25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10</a:t>
            </a:r>
            <a:r>
              <a:rPr lang="en-US" sz="2500" baseline="320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-3</a:t>
            </a:r>
          </a:p>
        </p:txBody>
      </p:sp>
      <p:sp>
        <p:nvSpPr>
          <p:cNvPr id="232459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4" tIns="41148" rIns="82294" bIns="41148" anchor="ctr"/>
          <a:lstStyle/>
          <a:p>
            <a:pPr algn="ctr"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EEB995E8-72D4-4294-8023-D22933732C35}" type="slidenum">
              <a:rPr lang="en-US" sz="1600">
                <a:solidFill>
                  <a:srgbClr val="43412C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rPr>
              <a:pPr algn="ctr"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47</a:t>
            </a:fld>
            <a:endParaRPr lang="en-US" sz="1600" dirty="0">
              <a:solidFill>
                <a:srgbClr val="43412C"/>
              </a:solidFill>
              <a:latin typeface="+mn-lt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pic>
        <p:nvPicPr>
          <p:cNvPr id="2344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45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4950" y="22225"/>
            <a:ext cx="1311275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latin typeface="+mj-lt"/>
                <a:ea typeface="+mj-ea"/>
                <a:cs typeface="+mj-cs"/>
                <a:sym typeface="Arial" pitchFamily="-12" charset="0"/>
              </a:rPr>
              <a:t>Project X Timing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74688" y="1165225"/>
            <a:ext cx="7361237" cy="4903788"/>
          </a:xfrm>
        </p:spPr>
        <p:txBody>
          <a:bodyPr/>
          <a:lstStyle/>
          <a:p>
            <a:pPr marL="318596" indent="-170014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1347244" algn="l"/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  <a:sym typeface="Arial" pitchFamily="-12" charset="0"/>
              </a:rPr>
              <a:t>Must run and analyze Mu2e Phase I</a:t>
            </a:r>
          </a:p>
          <a:p>
            <a:pPr marL="318596" indent="-170014">
              <a:spcBef>
                <a:spcPts val="2430"/>
              </a:spcBef>
              <a:buClr>
                <a:srgbClr val="4C4C4C"/>
              </a:buClr>
              <a:buFont typeface="Arial" pitchFamily="-12" charset="0"/>
              <a:buChar char="•"/>
              <a:tabLst>
                <a:tab pos="958647" algn="l"/>
                <a:tab pos="958647" algn="l"/>
                <a:tab pos="1347244" algn="l"/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olidFill>
                  <a:srgbClr val="4C4C4C"/>
                </a:solidFill>
                <a:latin typeface="+mn-lt"/>
                <a:ea typeface="+mn-ea"/>
                <a:cs typeface="+mn-cs"/>
                <a:sym typeface="Arial" pitchFamily="-12" charset="0"/>
              </a:rPr>
              <a:t>We will continue to refine our existing design and look for new ideas</a:t>
            </a:r>
          </a:p>
          <a:p>
            <a:pPr marL="901497" lvl="1" indent="-318605">
              <a:spcBef>
                <a:spcPts val="2430"/>
              </a:spcBef>
              <a:buClr>
                <a:srgbClr val="4C4C4C"/>
              </a:buClr>
              <a:buFont typeface="Arial" pitchFamily="-12" charset="0"/>
              <a:buChar char="•"/>
              <a:tabLst>
                <a:tab pos="958647" algn="l"/>
                <a:tab pos="958647" algn="l"/>
                <a:tab pos="1347244" algn="l"/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olidFill>
                  <a:srgbClr val="4C4C4C"/>
                </a:solidFill>
                <a:latin typeface="+mn-lt"/>
                <a:ea typeface="+mn-ea"/>
                <a:cs typeface="+mn-cs"/>
                <a:sym typeface="Arial" pitchFamily="-12" charset="0"/>
              </a:rPr>
              <a:t>solenoid?  tracking?  time structure?</a:t>
            </a:r>
          </a:p>
          <a:p>
            <a:pPr marL="318596" indent="-170014">
              <a:spcBef>
                <a:spcPts val="2430"/>
              </a:spcBef>
              <a:buFont typeface="Arial" pitchFamily="-12" charset="0"/>
              <a:buChar char="•"/>
              <a:tabLst>
                <a:tab pos="958647" algn="l"/>
                <a:tab pos="958647" algn="l"/>
                <a:tab pos="1347244" algn="l"/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  <a:sym typeface="Arial" pitchFamily="-12" charset="0"/>
              </a:rPr>
              <a:t>Finish analysis Phase I around 2020 </a:t>
            </a:r>
            <a:r>
              <a:rPr lang="en-US" dirty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then</a:t>
            </a:r>
            <a:endParaRPr lang="en-US" dirty="0">
              <a:latin typeface="Arial Bold" charset="0"/>
              <a:ea typeface="ヒラギノ角ゴ ProN W6" charset="-128"/>
              <a:cs typeface="ヒラギノ角ゴ ProN W6" charset="-128"/>
              <a:sym typeface="Arial Bold" charset="0"/>
            </a:endParaRPr>
          </a:p>
          <a:p>
            <a:pPr marL="318596" indent="-170014">
              <a:spcBef>
                <a:spcPts val="2430"/>
              </a:spcBef>
              <a:buClr>
                <a:srgbClr val="000000"/>
              </a:buClr>
              <a:buFont typeface="Arial" pitchFamily="-12" charset="0"/>
              <a:buChar char="•"/>
              <a:tabLst>
                <a:tab pos="958647" algn="l"/>
                <a:tab pos="958647" algn="l"/>
                <a:tab pos="1347244" algn="l"/>
                <a:tab pos="958647" algn="l"/>
                <a:tab pos="958647" algn="l"/>
                <a:tab pos="958647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Project X</a:t>
            </a:r>
            <a:r>
              <a:rPr lang="en-US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makes a </a:t>
            </a:r>
            <a:r>
              <a:rPr lang="en-US" dirty="0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program</a:t>
            </a:r>
            <a:r>
              <a:rPr lang="en-US" dirty="0">
                <a:solidFill>
                  <a:srgbClr val="00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dirty="0">
                <a:solidFill>
                  <a:srgbClr val="4C4C4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possible, improving as we learn</a:t>
            </a:r>
            <a:endParaRPr lang="en-US" dirty="0">
              <a:solidFill>
                <a:srgbClr val="4C4C4C"/>
              </a:solidFill>
              <a:latin typeface="Arial Italic" charset="0"/>
              <a:ea typeface="+mn-ea"/>
              <a:cs typeface="+mn-cs"/>
              <a:sym typeface="Arial Italic" charset="0"/>
            </a:endParaRPr>
          </a:p>
        </p:txBody>
      </p:sp>
      <p:sp>
        <p:nvSpPr>
          <p:cNvPr id="234503" name="Text Box 6"/>
          <p:cNvSpPr txBox="1">
            <a:spLocks noChangeArrowheads="1"/>
          </p:cNvSpPr>
          <p:nvPr/>
        </p:nvSpPr>
        <p:spPr bwMode="auto">
          <a:xfrm>
            <a:off x="4410075" y="6480175"/>
            <a:ext cx="3111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2" tIns="41148" rIns="82292" bIns="41148" anchor="ctr"/>
          <a:lstStyle/>
          <a:p>
            <a:pPr algn="ctr"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1998663" algn="l"/>
                <a:tab pos="2251075" algn="l"/>
                <a:tab pos="2501900" algn="l"/>
                <a:tab pos="2754313" algn="l"/>
                <a:tab pos="3005138" algn="l"/>
              </a:tabLst>
            </a:pPr>
            <a:fld id="{15EF88D5-4CB0-49DB-834A-4435F47EB5BB}" type="slidenum">
              <a:rPr lang="en-US">
                <a:solidFill>
                  <a:srgbClr val="43412C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pPr algn="ctr">
                <a:tabLst>
                  <a:tab pos="250825" algn="l"/>
                  <a:tab pos="501650" algn="l"/>
                  <a:tab pos="754063" algn="l"/>
                  <a:tab pos="1004888" algn="l"/>
                  <a:tab pos="1244600" algn="l"/>
                  <a:tab pos="1497013" algn="l"/>
                  <a:tab pos="1747838" algn="l"/>
                  <a:tab pos="1998663" algn="l"/>
                  <a:tab pos="2251075" algn="l"/>
                  <a:tab pos="2501900" algn="l"/>
                  <a:tab pos="2754313" algn="l"/>
                  <a:tab pos="3005138" algn="l"/>
                </a:tabLst>
              </a:pPr>
              <a:t>47</a:t>
            </a:fld>
            <a:endParaRPr lang="en-US">
              <a:solidFill>
                <a:srgbClr val="43412C"/>
              </a:solidFill>
              <a:latin typeface="Arial" pitchFamily="34" charset="0"/>
              <a:ea typeface="ヒラギノ角ゴ ProN W3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4504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17, 2007</a:t>
            </a:r>
            <a:endParaRPr lang="en-US" altLang="en-US" smtClean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F091D2-A653-46AD-B350-DEB914B75E66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6349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Chuck Ankenbrandt	Fermilab</a:t>
            </a: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b="1" smtClean="0"/>
              <a:t>Advantages of Wedge@edge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Hard momentum cutoff at ~ 150 MeV/c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Eliminates wrong-sign particles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Full width of target magnet is used: magnetic field volume is not wasted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Particles heavier than muons stop in degrader, not in stopping target;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600" smtClean="0"/>
              <a:t>           thus much better hadron background rejection than in MECO design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Electrons get eaten by high-Z wedge, thus probably not a problem.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Better background suppression means might live with higher intensity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Little dispersion in muon arrival times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May have better mu/proton ratio: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	Uses pions at peak of momentum distribution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	Uses pions produced near zero degrees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May be less expensive than MECO (maybe even fly under P5 radar?)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Probably can operate with shorter deadtime after proton arrival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600" smtClean="0"/>
              <a:t>		=&gt;More usable muons per proton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600" smtClean="0"/>
              <a:t>		=&gt;Could use titanium or other material having Z greater than Aluminum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Proton beam points away from experiment and is easily dumped.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Produces polarized stopping muon beam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Polarization can be varied by changing the thickness of the degrader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4410075" y="6480175"/>
            <a:ext cx="311150" cy="29845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82295" tIns="41148" rIns="82295" bIns="41148" anchor="ctr"/>
          <a:lstStyle/>
          <a:p>
            <a:pPr algn="ctr">
              <a:tabLst>
                <a:tab pos="251457" algn="l"/>
                <a:tab pos="502915" algn="l"/>
                <a:tab pos="754373" algn="l"/>
                <a:tab pos="1005830" algn="l"/>
                <a:tab pos="1245857" algn="l"/>
                <a:tab pos="1497315" algn="l"/>
                <a:tab pos="1748773" algn="l"/>
                <a:tab pos="2000230" algn="l"/>
                <a:tab pos="2251688" algn="l"/>
                <a:tab pos="2503145" algn="l"/>
                <a:tab pos="2754602" algn="l"/>
                <a:tab pos="3006060" algn="l"/>
              </a:tabLst>
              <a:defRPr/>
            </a:pPr>
            <a:r>
              <a:rPr lang="en-US" sz="1600">
                <a:latin typeface="+mj-lt"/>
                <a:ea typeface="Arial" pitchFamily="-12" charset="0"/>
                <a:cs typeface="Arial" pitchFamily="-12" charset="0"/>
                <a:sym typeface="Arial" pitchFamily="-12" charset="0"/>
              </a:rPr>
              <a:t> </a:t>
            </a:r>
            <a:r>
              <a:rPr lang="en-US" sz="1600">
                <a:latin typeface="Comic Sans MS" pitchFamily="66" charset="0"/>
                <a:ea typeface="Arial" pitchFamily="-12" charset="0"/>
                <a:cs typeface="Arial" pitchFamily="-12" charset="0"/>
                <a:sym typeface="Arial" pitchFamily="-12" charset="0"/>
              </a:rPr>
              <a:t>PAC Meeting - Nov. 3 2008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477000"/>
            <a:ext cx="838200" cy="381000"/>
          </a:xfrm>
        </p:spPr>
        <p:txBody>
          <a:bodyPr/>
          <a:lstStyle/>
          <a:p>
            <a:pPr>
              <a:defRPr/>
            </a:pPr>
            <a:fld id="{02732C71-DA70-4789-9AA6-87D4239AFE3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7652" name="Picture 31" descr="Mu2e_Beamline_Perspe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-76200"/>
            <a:ext cx="9140825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1331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Production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Solenoid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2590800" y="4191000"/>
            <a:ext cx="2209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Transport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Solenoid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Selects low momentum </a:t>
            </a: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800" baseline="30000">
                <a:solidFill>
                  <a:srgbClr val="000000"/>
                </a:solidFill>
                <a:latin typeface="Symbol" pitchFamily="18" charset="2"/>
              </a:rPr>
              <a:t>-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Avoids straight line from production target to detectors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172200" y="3886200"/>
            <a:ext cx="1098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Detector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Solenoid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Proton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Target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1082675" y="3200400"/>
            <a:ext cx="517525" cy="898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1371600" y="2514600"/>
            <a:ext cx="1096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9900"/>
                </a:solidFill>
                <a:latin typeface="Calibri" pitchFamily="34" charset="0"/>
              </a:rPr>
              <a:t>Target</a:t>
            </a:r>
          </a:p>
          <a:p>
            <a:pPr algn="ctr"/>
            <a:r>
              <a:rPr lang="en-US" sz="1800">
                <a:solidFill>
                  <a:srgbClr val="CC9900"/>
                </a:solidFill>
                <a:latin typeface="Calibri" pitchFamily="34" charset="0"/>
              </a:rPr>
              <a:t>Shielding</a:t>
            </a: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1752600" y="3124200"/>
            <a:ext cx="228600" cy="7620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3810000" y="2438400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9900"/>
                </a:solidFill>
                <a:latin typeface="Calibri" pitchFamily="34" charset="0"/>
              </a:rPr>
              <a:t>Muon Beam</a:t>
            </a:r>
          </a:p>
          <a:p>
            <a:pPr algn="ctr"/>
            <a:r>
              <a:rPr lang="en-US" sz="1800">
                <a:solidFill>
                  <a:srgbClr val="CC9900"/>
                </a:solidFill>
                <a:latin typeface="Calibri" pitchFamily="34" charset="0"/>
              </a:rPr>
              <a:t>Collimators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 flipH="1">
            <a:off x="3962400" y="3048000"/>
            <a:ext cx="457200" cy="6858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2514600" y="3048000"/>
            <a:ext cx="1905000" cy="7620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4419600" y="3048000"/>
            <a:ext cx="990600" cy="5334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5791200" y="2133600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6633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6324600" y="2514600"/>
            <a:ext cx="381000" cy="4572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6705600" y="1600200"/>
            <a:ext cx="134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B2B2"/>
                </a:solidFill>
                <a:latin typeface="Calibri" pitchFamily="34" charset="0"/>
              </a:rPr>
              <a:t>Calorimeter</a:t>
            </a:r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>
            <a:off x="7315200" y="1981200"/>
            <a:ext cx="152400" cy="60960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152400" y="3657600"/>
            <a:ext cx="71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Pions</a:t>
            </a:r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 flipH="1" flipV="1">
            <a:off x="6324600" y="3352800"/>
            <a:ext cx="914400" cy="3810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7239000" y="3657600"/>
            <a:ext cx="110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CC00"/>
                </a:solidFill>
                <a:latin typeface="Calibri" pitchFamily="34" charset="0"/>
              </a:rPr>
              <a:t>Electrons</a:t>
            </a: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>
            <a:off x="533400" y="4038600"/>
            <a:ext cx="4572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2667000" y="3962400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Muons</a:t>
            </a: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V="1">
            <a:off x="3200400" y="3657600"/>
            <a:ext cx="228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4038600" y="1524000"/>
            <a:ext cx="180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99"/>
                </a:solidFill>
                <a:latin typeface="Calibri" pitchFamily="34" charset="0"/>
              </a:rPr>
              <a:t>Muon </a:t>
            </a:r>
          </a:p>
          <a:p>
            <a:pPr algn="ctr"/>
            <a:r>
              <a:rPr lang="en-US" sz="1800">
                <a:solidFill>
                  <a:srgbClr val="CC0099"/>
                </a:solidFill>
                <a:latin typeface="Calibri" pitchFamily="34" charset="0"/>
              </a:rPr>
              <a:t>Stopping Target</a:t>
            </a:r>
          </a:p>
        </p:txBody>
      </p:sp>
      <p:sp>
        <p:nvSpPr>
          <p:cNvPr id="27675" name="Line 26"/>
          <p:cNvSpPr>
            <a:spLocks noChangeShapeType="1"/>
          </p:cNvSpPr>
          <p:nvPr/>
        </p:nvSpPr>
        <p:spPr bwMode="auto">
          <a:xfrm>
            <a:off x="5257800" y="2209800"/>
            <a:ext cx="685800" cy="11430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532" name="Text Box 29"/>
          <p:cNvSpPr txBox="1">
            <a:spLocks noChangeArrowheads="1"/>
          </p:cNvSpPr>
          <p:nvPr/>
        </p:nvSpPr>
        <p:spPr bwMode="auto">
          <a:xfrm>
            <a:off x="1092200" y="30163"/>
            <a:ext cx="757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Mu2e Muon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Beamline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follows MECO design</a:t>
            </a:r>
          </a:p>
        </p:txBody>
      </p:sp>
      <p:sp>
        <p:nvSpPr>
          <p:cNvPr id="27677" name="TextBox 28"/>
          <p:cNvSpPr txBox="1">
            <a:spLocks noChangeArrowheads="1"/>
          </p:cNvSpPr>
          <p:nvPr/>
        </p:nvSpPr>
        <p:spPr bwMode="auto">
          <a:xfrm>
            <a:off x="4191000" y="68580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Muons are collected, transported, and</a:t>
            </a:r>
          </a:p>
          <a:p>
            <a:r>
              <a:rPr lang="en-US" sz="1800">
                <a:latin typeface="Calibri" pitchFamily="34" charset="0"/>
              </a:rPr>
              <a:t> detected in superconducting solenoidal magnets</a:t>
            </a:r>
          </a:p>
        </p:txBody>
      </p:sp>
      <p:sp>
        <p:nvSpPr>
          <p:cNvPr id="27678" name="TextBox 31"/>
          <p:cNvSpPr txBox="1">
            <a:spLocks noChangeArrowheads="1"/>
          </p:cNvSpPr>
          <p:nvPr/>
        </p:nvSpPr>
        <p:spPr bwMode="auto">
          <a:xfrm>
            <a:off x="5257800" y="4800600"/>
            <a:ext cx="323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Delivers 0.0025 stopped</a:t>
            </a:r>
          </a:p>
          <a:p>
            <a:r>
              <a:rPr lang="en-US" sz="2400">
                <a:solidFill>
                  <a:srgbClr val="0033CC"/>
                </a:solidFill>
              </a:rPr>
              <a:t>muons per 8 GeV proton</a:t>
            </a:r>
          </a:p>
        </p:txBody>
      </p:sp>
      <p:cxnSp>
        <p:nvCxnSpPr>
          <p:cNvPr id="27679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2286000" y="3048000"/>
            <a:ext cx="685800" cy="6096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80" name="TextBox 36"/>
          <p:cNvSpPr txBox="1">
            <a:spLocks noChangeArrowheads="1"/>
          </p:cNvSpPr>
          <p:nvPr/>
        </p:nvSpPr>
        <p:spPr bwMode="auto">
          <a:xfrm>
            <a:off x="2362200" y="2286000"/>
            <a:ext cx="153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Proton Beam</a:t>
            </a:r>
          </a:p>
        </p:txBody>
      </p:sp>
      <p:cxnSp>
        <p:nvCxnSpPr>
          <p:cNvPr id="27681" name="Straight Connector 43"/>
          <p:cNvCxnSpPr>
            <a:cxnSpLocks noChangeShapeType="1"/>
          </p:cNvCxnSpPr>
          <p:nvPr/>
        </p:nvCxnSpPr>
        <p:spPr bwMode="auto">
          <a:xfrm rot="5400000">
            <a:off x="2401888" y="2933700"/>
            <a:ext cx="531812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2" name="TextBox 33"/>
          <p:cNvSpPr txBox="1">
            <a:spLocks noChangeArrowheads="1"/>
          </p:cNvSpPr>
          <p:nvPr/>
        </p:nvSpPr>
        <p:spPr bwMode="auto">
          <a:xfrm>
            <a:off x="685800" y="6457950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Miller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16E0B8FD-7B57-4CE5-A5E7-1709A87508BD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6</a:t>
            </a:fld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103188"/>
            <a:ext cx="1311275" cy="749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697912" cy="1393825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Two Classes of  Backgrounds</a:t>
            </a: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/>
        </p:nvGraphicFramePr>
        <p:xfrm>
          <a:off x="400050" y="1393825"/>
          <a:ext cx="8332788" cy="4954588"/>
        </p:xfrm>
        <a:graphic>
          <a:graphicData uri="http://schemas.openxmlformats.org/drawingml/2006/table">
            <a:tbl>
              <a:tblPr/>
              <a:tblGrid>
                <a:gridCol w="1735138"/>
                <a:gridCol w="3686175"/>
                <a:gridCol w="2911475"/>
              </a:tblGrid>
              <a:tr h="14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oefler Text" pitchFamily="28" charset="0"/>
                        <a:ea typeface="ヒラギノ明朝 ProN W3"/>
                        <a:cs typeface="ヒラギノ明朝 ProN W3"/>
                        <a:sym typeface="Hoefler Text" pitchFamily="28" charset="0"/>
                      </a:endParaRPr>
                    </a:p>
                  </a:txBody>
                  <a:tcPr marL="22860" marR="22860" marT="22860" marB="22860" anchor="ctr" horzOverflow="overflow">
                    <a:lnL>
                      <a:noFill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28" charset="0"/>
                          <a:ea typeface="ヒラギノ明朝 ProN W3"/>
                          <a:cs typeface="ヒラギノ明朝 ProN W3"/>
                          <a:sym typeface="Hoefler Text" pitchFamily="28" charset="0"/>
                        </a:rPr>
                        <a:t>Prompt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28" charset="0"/>
                          <a:ea typeface="ヒラギノ明朝 ProN W3"/>
                          <a:cs typeface="ヒラギノ明朝 ProN W3"/>
                          <a:sym typeface="Hoefler Text" pitchFamily="28" charset="0"/>
                        </a:rPr>
                        <a:t>Decay-In-Orbit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65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28" charset="0"/>
                          <a:ea typeface="ヒラギノ明朝 ProN W3"/>
                          <a:cs typeface="ヒラギノ明朝 ProN W3"/>
                          <a:sym typeface="Hoefler Text" pitchFamily="28" charset="0"/>
                        </a:rPr>
                        <a:t>Source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Mostly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oefler Text" pitchFamily="28" charset="0"/>
                          <a:ea typeface="ヒラギノ明朝 ProN W3"/>
                          <a:cs typeface="ヒラギノ明朝 ProN W3"/>
                          <a:sym typeface="Hoefler Text" pitchFamily="2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charset="0"/>
                          <a:ea typeface="ヒラギノ明朝 ProN W3"/>
                          <a:cs typeface="Times New Roman Italic" charset="0"/>
                          <a:sym typeface="Times New Roman Italic" charset="0"/>
                        </a:rPr>
                        <a:t>π’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s produced in target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Physics Background nearly indistinguishable from signal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28" charset="0"/>
                          <a:ea typeface="ヒラギノ明朝 ProN W3"/>
                          <a:cs typeface="ヒラギノ明朝 ProN W3"/>
                          <a:sym typeface="Hoefler Text" pitchFamily="28" charset="0"/>
                        </a:rPr>
                        <a:t>Solution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Design of Muon Beam,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formation, transport, and time structure 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Spectrometer Design: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28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明朝 ProN W3"/>
                          <a:cs typeface="Arial" pitchFamily="34" charset="0"/>
                          <a:sym typeface="Arial" pitchFamily="34" charset="0"/>
                        </a:rPr>
                        <a:t>resolution and pattern recognition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2" name="Rectangle 10"/>
          <p:cNvSpPr>
            <a:spLocks noChangeArrowheads="1"/>
          </p:cNvSpPr>
          <p:nvPr/>
        </p:nvSpPr>
        <p:spPr bwMode="auto">
          <a:xfrm>
            <a:off x="320675" y="6443663"/>
            <a:ext cx="8434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AAC Seminar Jan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868363" y="-342900"/>
            <a:ext cx="7361237" cy="1393825"/>
          </a:xfrm>
        </p:spPr>
        <p:txBody>
          <a:bodyPr/>
          <a:lstStyle/>
          <a:p>
            <a:pPr eaLnBrk="1" hangingPunct="1">
              <a:spcBef>
                <a:spcPts val="180"/>
              </a:spcBef>
              <a:tabLst>
                <a:tab pos="857205" algn="l"/>
              </a:tabLst>
              <a:defRPr/>
            </a:pPr>
            <a:r>
              <a:rPr lang="en-US" dirty="0">
                <a:sym typeface="Arial" pitchFamily="-12" charset="0"/>
              </a:rPr>
              <a:t>Prompt Backgrounds</a:t>
            </a:r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 rot="16200000">
            <a:off x="1585913" y="-106362"/>
            <a:ext cx="5211762" cy="7618412"/>
          </a:xfrm>
        </p:spPr>
        <p:txBody>
          <a:bodyPr vert="vert"/>
          <a:lstStyle/>
          <a:p>
            <a:pPr marL="447181" indent="-298597">
              <a:spcBef>
                <a:spcPts val="3060"/>
              </a:spcBef>
              <a:buFont typeface="Times New Roman" charset="0"/>
              <a:buNone/>
              <a:defRPr/>
            </a:pPr>
            <a:r>
              <a:rPr lang="en-US" dirty="0" smtClean="0">
                <a:latin typeface="+mj-lt"/>
                <a:sym typeface="Times New Roman" charset="0"/>
              </a:rPr>
              <a:t>Particles produced by proton pulse which interact almost immediately when they enter the detector:  </a:t>
            </a:r>
            <a:r>
              <a:rPr lang="en-US" dirty="0" err="1" smtClean="0">
                <a:sym typeface="Times New Roman" charset="0"/>
              </a:rPr>
              <a:t>π</a:t>
            </a:r>
            <a:r>
              <a:rPr lang="en-US" dirty="0" smtClean="0">
                <a:latin typeface="+mj-lt"/>
                <a:sym typeface="Times New Roman" charset="0"/>
              </a:rPr>
              <a:t>, neutrons, </a:t>
            </a:r>
            <a:r>
              <a:rPr lang="en-US" dirty="0" err="1" smtClean="0">
                <a:latin typeface="+mj-lt"/>
                <a:sym typeface="Times New Roman" charset="0"/>
              </a:rPr>
              <a:t>pbars</a:t>
            </a:r>
            <a:endParaRPr lang="en-US" dirty="0" smtClean="0">
              <a:latin typeface="+mj-lt"/>
              <a:sym typeface="Times New Roman" charset="0"/>
            </a:endParaRPr>
          </a:p>
          <a:p>
            <a:pPr marL="447181" indent="-298597">
              <a:spcBef>
                <a:spcPts val="3060"/>
              </a:spcBef>
              <a:buFont typeface="Times New Roman" charset="0"/>
              <a:buNone/>
              <a:defRPr/>
            </a:pPr>
            <a:endParaRPr lang="en-US" dirty="0" smtClean="0">
              <a:latin typeface="+mj-lt"/>
              <a:sym typeface="Times New Roman" charset="0"/>
            </a:endParaRPr>
          </a:p>
          <a:p>
            <a:pPr marL="447181" indent="-298597">
              <a:spcBef>
                <a:spcPts val="3060"/>
              </a:spcBef>
              <a:buFont typeface="Times New Roman" charset="0"/>
              <a:buNone/>
              <a:defRPr/>
            </a:pPr>
            <a:r>
              <a:rPr lang="en-US" i="1" dirty="0" smtClean="0">
                <a:latin typeface="+mj-lt"/>
                <a:sym typeface="Times New Roman" charset="0"/>
              </a:rPr>
              <a:t>Radiative pion capture</a:t>
            </a:r>
          </a:p>
          <a:p>
            <a:pPr marL="835783" lvl="1" indent="-298597">
              <a:spcBef>
                <a:spcPts val="3060"/>
              </a:spcBef>
              <a:buFont typeface="Times New Roman" charset="0"/>
              <a:buChar char="•"/>
              <a:defRPr/>
            </a:pPr>
            <a:r>
              <a:rPr lang="en-US" i="1" dirty="0" smtClean="0">
                <a:latin typeface="+mj-lt"/>
                <a:sym typeface="Times New Roman" charset="0"/>
              </a:rPr>
              <a:t> </a:t>
            </a:r>
            <a:r>
              <a:rPr lang="en-US" i="1" dirty="0" smtClean="0">
                <a:sym typeface="Times New Roman" charset="0"/>
              </a:rPr>
              <a:t>π-+A(N,Z) →</a:t>
            </a:r>
            <a:r>
              <a:rPr lang="en-US" i="1" dirty="0" err="1" smtClean="0">
                <a:sym typeface="Times New Roman" charset="0"/>
              </a:rPr>
              <a:t>γ</a:t>
            </a:r>
            <a:r>
              <a:rPr lang="en-US" i="1" dirty="0" smtClean="0">
                <a:sym typeface="Times New Roman" charset="0"/>
              </a:rPr>
              <a:t> +X. </a:t>
            </a:r>
          </a:p>
          <a:p>
            <a:pPr marL="1624424" lvl="3" indent="-298597">
              <a:spcBef>
                <a:spcPts val="3060"/>
              </a:spcBef>
              <a:buFont typeface="Times New Roman" charset="0"/>
              <a:buChar char="•"/>
              <a:defRPr/>
            </a:pPr>
            <a:r>
              <a:rPr lang="en-US" i="1" dirty="0" err="1" smtClean="0">
                <a:sym typeface="Times New Roman" charset="0"/>
              </a:rPr>
              <a:t>γ</a:t>
            </a:r>
            <a:r>
              <a:rPr lang="en-US" i="1" dirty="0" smtClean="0">
                <a:sym typeface="Times New Roman" charset="0"/>
              </a:rPr>
              <a:t> </a:t>
            </a:r>
            <a:r>
              <a:rPr lang="en-US" dirty="0" smtClean="0">
                <a:latin typeface="+mj-lt"/>
                <a:sym typeface="Times New Roman" charset="0"/>
              </a:rPr>
              <a:t>up to</a:t>
            </a:r>
            <a:r>
              <a:rPr lang="en-US" i="1" dirty="0" smtClean="0">
                <a:sym typeface="Times New Roman" charset="0"/>
              </a:rPr>
              <a:t> </a:t>
            </a:r>
            <a:r>
              <a:rPr lang="en-US" i="1" dirty="0" err="1" smtClean="0">
                <a:sym typeface="Times New Roman" charset="0"/>
              </a:rPr>
              <a:t>m</a:t>
            </a:r>
            <a:r>
              <a:rPr lang="en-US" i="1" baseline="-25000" dirty="0" err="1" smtClean="0">
                <a:sym typeface="Times New Roman" charset="0"/>
              </a:rPr>
              <a:t>π</a:t>
            </a:r>
            <a:r>
              <a:rPr lang="en-US" i="1" dirty="0" smtClean="0">
                <a:sym typeface="Times New Roman" charset="0"/>
              </a:rPr>
              <a:t>, </a:t>
            </a:r>
            <a:r>
              <a:rPr lang="en-US" dirty="0" smtClean="0">
                <a:latin typeface="+mj-lt"/>
                <a:sym typeface="Times New Roman" charset="0"/>
              </a:rPr>
              <a:t>peak at 110 MeV</a:t>
            </a:r>
            <a:r>
              <a:rPr lang="en-US" i="1" dirty="0" smtClean="0">
                <a:sym typeface="Times New Roman" charset="0"/>
              </a:rPr>
              <a:t>;  </a:t>
            </a:r>
            <a:r>
              <a:rPr lang="en-US" i="1" dirty="0" err="1" smtClean="0">
                <a:sym typeface="Times New Roman" charset="0"/>
              </a:rPr>
              <a:t>γ</a:t>
            </a:r>
            <a:r>
              <a:rPr lang="en-US" i="1" dirty="0" smtClean="0">
                <a:sym typeface="Times New Roman" charset="0"/>
              </a:rPr>
              <a:t>→ </a:t>
            </a:r>
            <a:r>
              <a:rPr lang="en-US" i="1" dirty="0" err="1" smtClean="0">
                <a:sym typeface="Times New Roman" charset="0"/>
              </a:rPr>
              <a:t>e+e</a:t>
            </a:r>
            <a:r>
              <a:rPr lang="en-US" i="1" dirty="0" smtClean="0">
                <a:sym typeface="Times New Roman" charset="0"/>
              </a:rPr>
              <a:t>- ; </a:t>
            </a:r>
          </a:p>
          <a:p>
            <a:pPr marL="1624424" lvl="3" indent="-298597">
              <a:spcBef>
                <a:spcPts val="3060"/>
              </a:spcBef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  <a:sym typeface="Times New Roman" charset="0"/>
              </a:rPr>
              <a:t>if one electron ~ 100 MeV in the target, looks like signal: limitation in best existing experiment,  SINDRUM II?</a:t>
            </a:r>
            <a:endParaRPr lang="en-US" dirty="0">
              <a:latin typeface="+mj-lt"/>
              <a:sym typeface="Times New Roman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09A90110-575F-4E9F-B39B-37EA414EFF85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7</a:t>
            </a:fld>
            <a:endParaRPr lang="en-US" dirty="0"/>
          </a:p>
        </p:txBody>
      </p:sp>
      <p:sp>
        <p:nvSpPr>
          <p:cNvPr id="34821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4925"/>
            <a:ext cx="27670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22225"/>
            <a:ext cx="1312862" cy="75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4824" name="Group 11"/>
          <p:cNvGrpSpPr>
            <a:grpSpLocks/>
          </p:cNvGrpSpPr>
          <p:nvPr/>
        </p:nvGrpSpPr>
        <p:grpSpPr bwMode="auto">
          <a:xfrm>
            <a:off x="3611563" y="1920875"/>
            <a:ext cx="4525962" cy="2400300"/>
            <a:chOff x="4013200" y="2133600"/>
            <a:chExt cx="5029200" cy="2667000"/>
          </a:xfrm>
        </p:grpSpPr>
        <p:pic>
          <p:nvPicPr>
            <p:cNvPr id="3482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13200" y="2133600"/>
              <a:ext cx="5029200" cy="2667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34826" name="TextBox 9"/>
            <p:cNvSpPr txBox="1">
              <a:spLocks noChangeArrowheads="1"/>
            </p:cNvSpPr>
            <p:nvPr/>
          </p:nvSpPr>
          <p:spPr bwMode="auto">
            <a:xfrm>
              <a:off x="5043488" y="3278188"/>
              <a:ext cx="1865312" cy="78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pitchFamily="34" charset="0"/>
                  <a:sym typeface="Hoefler Text" pitchFamily="28" charset="0"/>
                </a:rPr>
                <a:t>Why this wait?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Radiative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/>
              <a:t> vs.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0471CEBC-8056-4525-844F-14B684643986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8</a:t>
            </a:fld>
            <a:endParaRPr lang="en-US" dirty="0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857500" y="1371600"/>
            <a:ext cx="6080125" cy="4103688"/>
            <a:chOff x="0" y="0"/>
            <a:chExt cx="4968" cy="3112"/>
          </a:xfrm>
        </p:grpSpPr>
        <p:pic>
          <p:nvPicPr>
            <p:cNvPr id="35849" name="Picture 7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8" cy="31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35850" name="Group 79"/>
            <p:cNvGrpSpPr>
              <a:grpSpLocks/>
            </p:cNvGrpSpPr>
            <p:nvPr/>
          </p:nvGrpSpPr>
          <p:grpSpPr bwMode="auto">
            <a:xfrm>
              <a:off x="1877" y="256"/>
              <a:ext cx="2811" cy="320"/>
              <a:chOff x="0" y="0"/>
              <a:chExt cx="2811" cy="320"/>
            </a:xfrm>
          </p:grpSpPr>
          <p:sp>
            <p:nvSpPr>
              <p:cNvPr id="35851" name="Rectangle 80"/>
              <p:cNvSpPr>
                <a:spLocks/>
              </p:cNvSpPr>
              <p:nvPr/>
            </p:nvSpPr>
            <p:spPr bwMode="auto">
              <a:xfrm>
                <a:off x="0" y="0"/>
                <a:ext cx="2360" cy="320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n-US" sz="2500">
                  <a:solidFill>
                    <a:srgbClr val="43412C"/>
                  </a:solidFill>
                  <a:latin typeface="Hoefler Text" pitchFamily="28" charset="0"/>
                  <a:sym typeface="Hoefler Text" pitchFamily="28" charset="0"/>
                </a:endParaRPr>
              </a:p>
            </p:txBody>
          </p:sp>
          <p:sp>
            <p:nvSpPr>
              <p:cNvPr id="9" name="Rectangle 81"/>
              <p:cNvSpPr>
                <a:spLocks/>
              </p:cNvSpPr>
              <p:nvPr/>
            </p:nvSpPr>
            <p:spPr bwMode="auto">
              <a:xfrm>
                <a:off x="32" y="0"/>
                <a:ext cx="2777" cy="2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25400" dist="253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tabLst>
                    <a:tab pos="250825" algn="l"/>
                    <a:tab pos="501650" algn="l"/>
                    <a:tab pos="754063" algn="l"/>
                    <a:tab pos="1004888" algn="l"/>
                    <a:tab pos="1244600" algn="l"/>
                    <a:tab pos="1497013" algn="l"/>
                    <a:tab pos="1747838" algn="l"/>
                    <a:tab pos="1998663" algn="l"/>
                    <a:tab pos="2251075" algn="l"/>
                    <a:tab pos="2501900" algn="l"/>
                    <a:tab pos="2754313" algn="l"/>
                    <a:tab pos="3005138" algn="l"/>
                  </a:tabLst>
                </a:pPr>
                <a:r>
                  <a:rPr lang="en-US" sz="2500">
                    <a:solidFill>
                      <a:srgbClr val="0000FF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π on target per proton</a:t>
                </a:r>
              </a:p>
            </p:txBody>
          </p:sp>
        </p:grpSp>
      </p:grp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457200" y="1920875"/>
            <a:ext cx="25368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 This is a main reason why we have to wait 700 nsec</a:t>
            </a:r>
          </a:p>
          <a:p>
            <a:pPr>
              <a:buFont typeface="Arial" pitchFamily="34" charset="0"/>
              <a:buChar char="•"/>
            </a:pPr>
            <a:endParaRPr lang="en-US" sz="2500">
              <a:solidFill>
                <a:srgbClr val="43412C"/>
              </a:solidFill>
              <a:latin typeface="Arial" pitchFamily="34" charset="0"/>
              <a:ea typeface="ヒラギノ明朝 ProN W3"/>
              <a:cs typeface="ヒラギノ明朝 ProN W3"/>
              <a:sym typeface="Hoefler Text" pitchFamily="2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5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 would be really nice to eliminate pions another way!!</a:t>
            </a:r>
          </a:p>
        </p:txBody>
      </p:sp>
      <p:sp>
        <p:nvSpPr>
          <p:cNvPr id="35846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1006475" y="5965825"/>
            <a:ext cx="68151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r>
              <a:rPr lang="en-US" sz="25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Gain 10</a:t>
            </a:r>
            <a:r>
              <a:rPr lang="en-US" sz="2500" baseline="300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11</a:t>
            </a:r>
            <a:r>
              <a:rPr lang="en-US" sz="25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 in </a:t>
            </a:r>
            <a:r>
              <a:rPr lang="en-US" sz="2500">
                <a:solidFill>
                  <a:srgbClr val="43412C"/>
                </a:solidFill>
                <a:latin typeface="Symbol" pitchFamily="18" charset="2"/>
                <a:ea typeface="ヒラギノ明朝 ProN W3"/>
                <a:cs typeface="ヒラギノ明朝 ProN W3"/>
                <a:sym typeface="Hoefler Text" pitchFamily="28" charset="0"/>
              </a:rPr>
              <a:t>p</a:t>
            </a:r>
            <a:r>
              <a:rPr lang="en-US" sz="2500">
                <a:solidFill>
                  <a:srgbClr val="43412C"/>
                </a:solidFill>
                <a:latin typeface="Symbol" pitchFamily="18" charset="2"/>
                <a:ea typeface="ヒラギノ明朝 ProN W3"/>
                <a:cs typeface="Symbol" pitchFamily="18" charset="2"/>
                <a:sym typeface="Hoefler Text" pitchFamily="28" charset="0"/>
              </a:rPr>
              <a:t> </a:t>
            </a:r>
            <a:r>
              <a:rPr lang="en-US" sz="2500">
                <a:solidFill>
                  <a:srgbClr val="43412C"/>
                </a:solidFill>
                <a:latin typeface="Arial" pitchFamily="34" charset="0"/>
                <a:ea typeface="ヒラギノ明朝 ProN W3"/>
                <a:cs typeface="ヒラギノ明朝 ProN W3"/>
                <a:sym typeface="Hoefler Text" pitchFamily="28" charset="0"/>
              </a:rPr>
              <a:t>rejection by waiting 700 nsec</a:t>
            </a: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152400" y="35052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6475" y="-92075"/>
            <a:ext cx="7359650" cy="1395413"/>
          </a:xfrm>
        </p:spPr>
        <p:txBody>
          <a:bodyPr/>
          <a:lstStyle/>
          <a:p>
            <a:pPr>
              <a:spcBef>
                <a:spcPts val="180"/>
              </a:spcBef>
              <a:defRPr/>
            </a:pPr>
            <a:r>
              <a:rPr lang="en-US" dirty="0" smtClean="0">
                <a:sym typeface="Arial" charset="0"/>
              </a:rPr>
              <a:t>Beam Flash</a:t>
            </a:r>
            <a:endParaRPr lang="en-US" dirty="0">
              <a:sym typeface="Arial" charset="0"/>
            </a:endParaRP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-229393" y="2669381"/>
            <a:ext cx="3435350" cy="2611437"/>
          </a:xfrm>
        </p:spPr>
        <p:txBody>
          <a:bodyPr/>
          <a:lstStyle/>
          <a:p>
            <a:pPr marL="447177" lvl="3" indent="-298597">
              <a:spcBef>
                <a:spcPts val="3060"/>
              </a:spcBef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  <a:sym typeface="Times New Roman" charset="0"/>
              </a:rPr>
              <a:t>Beam electrons: incident on the stopping target and scatter into the detector region. </a:t>
            </a:r>
          </a:p>
          <a:p>
            <a:pPr marL="447177" lvl="3" indent="-298597">
              <a:spcBef>
                <a:spcPts val="3060"/>
              </a:spcBef>
              <a:buFont typeface="Times New Roman" charset="0"/>
              <a:buChar char="•"/>
              <a:defRPr/>
            </a:pPr>
            <a:r>
              <a:rPr lang="en-US" dirty="0" smtClean="0">
                <a:latin typeface="+mj-lt"/>
                <a:sym typeface="Times New Roman" charset="0"/>
              </a:rPr>
              <a:t>Need to suppress </a:t>
            </a:r>
            <a:r>
              <a:rPr lang="en-US" dirty="0" err="1" smtClean="0">
                <a:latin typeface="+mj-lt"/>
                <a:sym typeface="Times New Roman" charset="0"/>
              </a:rPr>
              <a:t>e</a:t>
            </a:r>
            <a:r>
              <a:rPr lang="en-US" baseline="30000" dirty="0" smtClean="0">
                <a:latin typeface="+mj-lt"/>
                <a:sym typeface="Times New Roman" charset="0"/>
              </a:rPr>
              <a:t>-</a:t>
            </a:r>
            <a:r>
              <a:rPr lang="en-US" dirty="0" smtClean="0">
                <a:latin typeface="+mj-lt"/>
                <a:sym typeface="Times New Roman" charset="0"/>
              </a:rPr>
              <a:t> with E&gt;100 MeV near 105 MeV signal</a:t>
            </a:r>
          </a:p>
          <a:p>
            <a:pPr marL="447177" lvl="3" indent="-298597">
              <a:spcBef>
                <a:spcPts val="3060"/>
              </a:spcBef>
              <a:buFont typeface="Times New Roman" charset="0"/>
              <a:buChar char="•"/>
              <a:defRPr/>
            </a:pPr>
            <a:endParaRPr lang="en-US" dirty="0" smtClean="0">
              <a:latin typeface="+mj-lt"/>
              <a:sym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251447" algn="l"/>
                <a:tab pos="502895" algn="l"/>
                <a:tab pos="754342" algn="l"/>
                <a:tab pos="1005790" algn="l"/>
                <a:tab pos="1245808" algn="l"/>
                <a:tab pos="1497255" algn="l"/>
                <a:tab pos="1748705" algn="l"/>
                <a:tab pos="2000150" algn="l"/>
                <a:tab pos="2251598" algn="l"/>
                <a:tab pos="2503045" algn="l"/>
                <a:tab pos="2754491" algn="l"/>
                <a:tab pos="3005940" algn="l"/>
              </a:tabLst>
              <a:defRPr/>
            </a:pPr>
            <a:fld id="{D69A4EDF-1B1F-4F6C-BD86-7E69912CA4AB}" type="slidenum">
              <a:rPr lang="en-US"/>
              <a:pPr>
                <a:tabLst>
                  <a:tab pos="251447" algn="l"/>
                  <a:tab pos="502895" algn="l"/>
                  <a:tab pos="754342" algn="l"/>
                  <a:tab pos="1005790" algn="l"/>
                  <a:tab pos="1245808" algn="l"/>
                  <a:tab pos="1497255" algn="l"/>
                  <a:tab pos="1748705" algn="l"/>
                  <a:tab pos="2000150" algn="l"/>
                  <a:tab pos="2251598" algn="l"/>
                  <a:tab pos="2503045" algn="l"/>
                  <a:tab pos="2754491" algn="l"/>
                  <a:tab pos="3005940" algn="l"/>
                </a:tabLst>
                <a:defRPr/>
              </a:pPr>
              <a:t>9</a:t>
            </a:fld>
            <a:endParaRPr lang="en-US" dirty="0"/>
          </a:p>
        </p:txBody>
      </p:sp>
      <p:pic>
        <p:nvPicPr>
          <p:cNvPr id="36869" name="Picture 7" descr="time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989138"/>
            <a:ext cx="56578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4297363" y="3086100"/>
            <a:ext cx="15779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r>
              <a:rPr lang="en-US" sz="2500">
                <a:solidFill>
                  <a:srgbClr val="43412C"/>
                </a:solidFill>
                <a:latin typeface="Arial" pitchFamily="34" charset="0"/>
                <a:sym typeface="Hoefler Text" pitchFamily="28" charset="0"/>
              </a:rPr>
              <a:t>electrons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803775" y="4672013"/>
            <a:ext cx="14144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r>
              <a:rPr lang="en-US" sz="2500">
                <a:solidFill>
                  <a:srgbClr val="43412C"/>
                </a:solidFill>
                <a:latin typeface="Arial" pitchFamily="34" charset="0"/>
                <a:sym typeface="Hoefler Text" pitchFamily="28" charset="0"/>
              </a:rPr>
              <a:t>muons</a:t>
            </a:r>
          </a:p>
        </p:txBody>
      </p:sp>
      <p:sp>
        <p:nvSpPr>
          <p:cNvPr id="36872" name="Rectangle 1"/>
          <p:cNvSpPr>
            <a:spLocks/>
          </p:cNvSpPr>
          <p:nvPr/>
        </p:nvSpPr>
        <p:spPr bwMode="auto">
          <a:xfrm>
            <a:off x="263525" y="6457950"/>
            <a:ext cx="86169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04788"/>
            <a:r>
              <a:rPr lang="en-US" sz="1700">
                <a:solidFill>
                  <a:srgbClr val="2E2F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R. Bernstein, FNAL                                                                  AAC Seminar Jan 2009</a:t>
            </a: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0" y="35814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Upgrade alert!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EN_12_8_03">
  <a:themeElements>
    <a:clrScheme name="AEN_12_8_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EN_12_8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N_12_8_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N_12_8_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EN_12_8_03">
  <a:themeElements>
    <a:clrScheme name="AEN_12_8_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EN_12_8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N_12_8_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N_12_8_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N_12_8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- Top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6666FF"/>
      </a:accent1>
      <a:accent2>
        <a:srgbClr val="333399"/>
      </a:accent2>
      <a:accent3>
        <a:srgbClr val="F0F0F0"/>
      </a:accent3>
      <a:accent4>
        <a:srgbClr val="383624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- Top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FBFBF"/>
      </a:accent1>
      <a:accent2>
        <a:srgbClr val="333399"/>
      </a:accent2>
      <a:accent3>
        <a:srgbClr val="F0F0F0"/>
      </a:accent3>
      <a:accent4>
        <a:srgbClr val="383624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6666FF"/>
      </a:accent1>
      <a:accent2>
        <a:srgbClr val="333399"/>
      </a:accent2>
      <a:accent3>
        <a:srgbClr val="F0F0F0"/>
      </a:accent3>
      <a:accent4>
        <a:srgbClr val="383624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FBFBF"/>
      </a:accent1>
      <a:accent2>
        <a:srgbClr val="333399"/>
      </a:accent2>
      <a:accent3>
        <a:srgbClr val="F0F0F0"/>
      </a:accent3>
      <a:accent4>
        <a:srgbClr val="383624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38816</TotalTime>
  <Words>3291</Words>
  <Application>Microsoft PowerPoint</Application>
  <PresentationFormat>On-screen Show (4:3)</PresentationFormat>
  <Paragraphs>629</Paragraphs>
  <Slides>48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Title - Top</vt:lpstr>
      <vt:lpstr>Title &amp; Bullets</vt:lpstr>
      <vt:lpstr>Title &amp; Bullets - Left</vt:lpstr>
      <vt:lpstr>1_Blank Presentation</vt:lpstr>
      <vt:lpstr>AEN_12_8_03</vt:lpstr>
      <vt:lpstr>1_AEN_12_8_03</vt:lpstr>
      <vt:lpstr>1_Title - Top</vt:lpstr>
      <vt:lpstr>1_Title &amp; Bullets</vt:lpstr>
      <vt:lpstr>Document</vt:lpstr>
      <vt:lpstr>Equation</vt:lpstr>
      <vt:lpstr>AAC Meeting</vt:lpstr>
      <vt:lpstr>Introduction</vt:lpstr>
      <vt:lpstr>MANX and Mu2e</vt:lpstr>
      <vt:lpstr>Structure of this talk</vt:lpstr>
      <vt:lpstr>Slide 5</vt:lpstr>
      <vt:lpstr>Two Classes of  Backgrounds</vt:lpstr>
      <vt:lpstr>Prompt Backgrounds</vt:lpstr>
      <vt:lpstr>Radiative π vs. Time</vt:lpstr>
      <vt:lpstr>Beam Flash</vt:lpstr>
      <vt:lpstr>Other Backgrounds</vt:lpstr>
      <vt:lpstr>Backgrounds from Stopped Muons(Cont’d) </vt:lpstr>
      <vt:lpstr>Long Transit Time Background</vt:lpstr>
      <vt:lpstr>Choice of Stopping Material: rate vs wait</vt:lpstr>
      <vt:lpstr>Prompt Background  and Choice of Z</vt:lpstr>
      <vt:lpstr>Slide 15</vt:lpstr>
      <vt:lpstr>Previous Data, mNeN</vt:lpstr>
      <vt:lpstr>Mu2e Upgrades</vt:lpstr>
      <vt:lpstr>Upgrade Plans...</vt:lpstr>
      <vt:lpstr>Upgrade Challenges</vt:lpstr>
      <vt:lpstr>Conclusions (upgrade)</vt:lpstr>
      <vt:lpstr>Structure of this talk</vt:lpstr>
      <vt:lpstr>Major components of the plan </vt:lpstr>
      <vt:lpstr>Project X</vt:lpstr>
      <vt:lpstr>Slide 24</vt:lpstr>
      <vt:lpstr>Two-stage resonant extraction</vt:lpstr>
      <vt:lpstr>Stopping Muon Beams 101</vt:lpstr>
      <vt:lpstr> </vt:lpstr>
      <vt:lpstr>Slide 28</vt:lpstr>
      <vt:lpstr>Momentum vs Range in LiH</vt:lpstr>
      <vt:lpstr>Concepts</vt:lpstr>
      <vt:lpstr>SBIR: Stopping Muon Beams</vt:lpstr>
      <vt:lpstr>However, …</vt:lpstr>
      <vt:lpstr>Target + Wedge @ Dipole Edge</vt:lpstr>
      <vt:lpstr>Dipole + Wedge Results</vt:lpstr>
      <vt:lpstr>Transmit muons to stopping target </vt:lpstr>
      <vt:lpstr>Reconfigure stopping target/detector </vt:lpstr>
      <vt:lpstr>Advantages</vt:lpstr>
      <vt:lpstr>In conclusion:</vt:lpstr>
      <vt:lpstr>Backup slides</vt:lpstr>
      <vt:lpstr>Detector and Solenoid</vt:lpstr>
      <vt:lpstr>Production Solenoid:</vt:lpstr>
      <vt:lpstr>Transport Solenoid</vt:lpstr>
      <vt:lpstr>Separation of m- from m+</vt:lpstr>
      <vt:lpstr>Detector Solenoid</vt:lpstr>
      <vt:lpstr> Pulsed Beam Structure</vt:lpstr>
      <vt:lpstr>Extinction Scheme</vt:lpstr>
      <vt:lpstr>Project X Timing</vt:lpstr>
      <vt:lpstr>Advantages of Wedge@edge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Rolland Johnson</cp:lastModifiedBy>
  <cp:revision>490</cp:revision>
  <cp:lastPrinted>2001-04-02T15:26:12Z</cp:lastPrinted>
  <dcterms:created xsi:type="dcterms:W3CDTF">1999-03-30T20:07:59Z</dcterms:created>
  <dcterms:modified xsi:type="dcterms:W3CDTF">2009-02-01T22:05:21Z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