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4229" r:id="rId2"/>
    <p:sldMasterId id="2147484242" r:id="rId3"/>
    <p:sldMasterId id="2147484254" r:id="rId4"/>
    <p:sldMasterId id="2147484217" r:id="rId5"/>
    <p:sldMasterId id="2147483652" r:id="rId6"/>
    <p:sldMasterId id="2147483650" r:id="rId7"/>
  </p:sldMasterIdLst>
  <p:notesMasterIdLst>
    <p:notesMasterId r:id="rId23"/>
  </p:notesMasterIdLst>
  <p:handoutMasterIdLst>
    <p:handoutMasterId r:id="rId24"/>
  </p:handoutMasterIdLst>
  <p:sldIdLst>
    <p:sldId id="527" r:id="rId8"/>
    <p:sldId id="544" r:id="rId9"/>
    <p:sldId id="545" r:id="rId10"/>
    <p:sldId id="546" r:id="rId11"/>
    <p:sldId id="547" r:id="rId12"/>
    <p:sldId id="548" r:id="rId13"/>
    <p:sldId id="549" r:id="rId14"/>
    <p:sldId id="550" r:id="rId15"/>
    <p:sldId id="551" r:id="rId16"/>
    <p:sldId id="552" r:id="rId17"/>
    <p:sldId id="553" r:id="rId18"/>
    <p:sldId id="554" r:id="rId19"/>
    <p:sldId id="555" r:id="rId20"/>
    <p:sldId id="556" r:id="rId21"/>
    <p:sldId id="557" r:id="rId22"/>
  </p:sldIdLst>
  <p:sldSz cx="9144000" cy="6858000" type="screen4x3"/>
  <p:notesSz cx="6934200" cy="92344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Gill San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Gill San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Gill San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Gill San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6600"/>
    <a:srgbClr val="0000CC"/>
    <a:srgbClr val="E3F53D"/>
    <a:srgbClr val="FFFF00"/>
    <a:srgbClr val="339933"/>
    <a:srgbClr val="006666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690" autoAdjust="0"/>
    <p:restoredTop sz="94811" autoAdjust="0"/>
  </p:normalViewPr>
  <p:slideViewPr>
    <p:cSldViewPr>
      <p:cViewPr>
        <p:scale>
          <a:sx n="66" d="100"/>
          <a:sy n="66" d="100"/>
        </p:scale>
        <p:origin x="-80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76" y="-90"/>
      </p:cViewPr>
      <p:guideLst>
        <p:guide orient="horz" pos="2911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Test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5581F6C8-E46F-42F9-A273-A41FC8880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Test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84675"/>
            <a:ext cx="508635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DCD0B24E-44C8-4AEA-ACBE-D8885CF391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99CA7-5E97-4DEC-BE72-5CC47971368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EA2D7-40B6-4A37-9B2F-8B0EFD5378C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E57640-5100-4F16-B24E-E3E9343D37CF}" type="slidenum">
              <a:rPr lang="en-US"/>
              <a:pPr/>
              <a:t>13</a:t>
            </a:fld>
            <a:endParaRPr lang="en-US"/>
          </a:p>
        </p:txBody>
      </p:sp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929380" y="8772764"/>
            <a:ext cx="3004820" cy="46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75" tIns="46187" rIns="92375" bIns="46187" anchor="b"/>
          <a:lstStyle/>
          <a:p>
            <a:pPr algn="r"/>
            <a:fld id="{63D6D416-7DCE-4772-8DFB-CB13CB5CD0F4}" type="slidenum">
              <a:rPr lang="en-US" sz="1200">
                <a:latin typeface="Times New Roman" pitchFamily="18" charset="0"/>
              </a:rPr>
              <a:pPr algn="r"/>
              <a:t>13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2150"/>
            <a:ext cx="4619625" cy="346392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375" tIns="46187" rIns="92375" bIns="4618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EA2D7-40B6-4A37-9B2F-8B0EFD5378C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EA2D7-40B6-4A37-9B2F-8B0EFD5378C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EA2D7-40B6-4A37-9B2F-8B0EFD5378C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EA2D7-40B6-4A37-9B2F-8B0EFD5378C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1EB87B-3834-4C0C-B60C-B36FF8DFA99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EA2D7-40B6-4A37-9B2F-8B0EFD5378C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EA2D7-40B6-4A37-9B2F-8B0EFD5378C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EA2D7-40B6-4A37-9B2F-8B0EFD5378C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EA2D7-40B6-4A37-9B2F-8B0EFD5378C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altLang="en-US" smtClean="0"/>
              <a:t>M. A. C. Cummings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BC302-8837-4F99-868B-A2AEB6276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 alt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3C3F0-DB5D-4990-B886-A16254E354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87284-E835-47D6-95B8-07E8C10F83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9D3F6-B1C3-4451-AE6B-2C7D6AE057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4150"/>
            <a:ext cx="2895600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M. A. C. Cummings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AF9613-B7D6-454F-9972-6D80C051B2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M. A. C. Cummings</a:t>
            </a:r>
            <a:endParaRPr lang="en-US" altLang="en-US" dirty="0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altLang="en-US" smtClean="0"/>
              <a:t>M. A. C. Cummings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AAC Feb. 4 2009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91CDAA-1216-4358-B914-881E2E2567A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E9E0C-2618-4AFB-8AA5-E967830D95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 alt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125B8-0212-4487-B1D8-C2FA909AF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D0429-49E8-4EA7-9D12-1E57CE140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 altLang="en-US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31EB-1540-4841-94FC-B66FE1147E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E1D50-228C-4AFF-B680-4B1F4486E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F4582-D587-4577-BFE4-B80DB5430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A10D1-A757-484F-9783-816225ADF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659E3-6F56-4827-9D15-14E621F3E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2599F-E70A-4461-A0DB-E8FC3AED0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85600-5D49-43F9-B39E-71C35C763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65D38-1A9E-4CBC-96E4-E92680843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37EA0-9104-4BE9-A924-253B1DBA7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EDC02-26EA-4115-9045-471920AE7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D5B3A-284F-4CEC-A074-B7C84D245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 alt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0EAB2-6DAC-4F28-83A1-6F7D55BACB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8D94C-B9D9-4CF7-AF27-16E6C06C8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8D6D9-0732-4208-B37A-59C14C725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8334-28BD-4C46-AD25-1D174D1E1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22362-42C4-4506-BAFD-6809FBE11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FE23A-E8BA-4966-91FD-06557029D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FCFF2-0103-4A75-A094-490185445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CF788-E2A8-40C7-9FBD-E6DB10091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16469-5DF8-4237-A5B1-105D8B45C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AFF69-D065-4CC6-9E48-98C54C3CA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BADC7-6360-4A42-99C1-D06B088F2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 altLang="en-US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E7F1B-08A6-493A-916A-99FCE30E53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238CB-15A3-4DC3-A9A0-3680674B8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 alt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670EE-4B5B-44C2-97A6-4E0966C50F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</a:t>
            </a:r>
          </a:p>
        </p:txBody>
      </p:sp>
      <p:sp>
        <p:nvSpPr>
          <p:cNvPr id="8195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 altLang="en-US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8591CDAA-1216-4358-B914-881E2E256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685800" y="914400"/>
            <a:ext cx="7772400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ill Sans" pitchFamily="34" charset="0"/>
            </a:endParaRPr>
          </a:p>
        </p:txBody>
      </p:sp>
      <p:pic>
        <p:nvPicPr>
          <p:cNvPr id="8199" name="Picture 24" descr="f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305800" y="0"/>
            <a:ext cx="83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2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4770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grpSp>
        <p:nvGrpSpPr>
          <p:cNvPr id="16" name="Group 33"/>
          <p:cNvGrpSpPr>
            <a:grpSpLocks/>
          </p:cNvGrpSpPr>
          <p:nvPr userDrawn="1"/>
        </p:nvGrpSpPr>
        <p:grpSpPr bwMode="auto">
          <a:xfrm>
            <a:off x="0" y="0"/>
            <a:ext cx="1905000" cy="838200"/>
            <a:chOff x="3840" y="3216"/>
            <a:chExt cx="1440" cy="624"/>
          </a:xfrm>
        </p:grpSpPr>
        <p:grpSp>
          <p:nvGrpSpPr>
            <p:cNvPr id="17" name="Group 34"/>
            <p:cNvGrpSpPr>
              <a:grpSpLocks/>
            </p:cNvGrpSpPr>
            <p:nvPr/>
          </p:nvGrpSpPr>
          <p:grpSpPr bwMode="auto">
            <a:xfrm>
              <a:off x="3840" y="3216"/>
              <a:ext cx="336" cy="624"/>
              <a:chOff x="1152" y="288"/>
              <a:chExt cx="960" cy="1872"/>
            </a:xfrm>
          </p:grpSpPr>
          <p:sp>
            <p:nvSpPr>
              <p:cNvPr id="19" name="Oval 35"/>
              <p:cNvSpPr>
                <a:spLocks noChangeArrowheads="1"/>
              </p:cNvSpPr>
              <p:nvPr/>
            </p:nvSpPr>
            <p:spPr bwMode="auto">
              <a:xfrm>
                <a:off x="1152" y="1488"/>
                <a:ext cx="960" cy="672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36"/>
              <p:cNvSpPr>
                <a:spLocks noChangeArrowheads="1"/>
              </p:cNvSpPr>
              <p:nvPr/>
            </p:nvSpPr>
            <p:spPr bwMode="auto">
              <a:xfrm>
                <a:off x="1152" y="288"/>
                <a:ext cx="960" cy="672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1152" y="624"/>
                <a:ext cx="960" cy="1200"/>
              </a:xfrm>
              <a:prstGeom prst="rect">
                <a:avLst/>
              </a:prstGeom>
              <a:solidFill>
                <a:schemeClr val="accent2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WordArt 38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392" y="768"/>
                <a:ext cx="494" cy="100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2833"/>
                  </a:avLst>
                </a:prstTxWarp>
              </a:bodyPr>
              <a:lstStyle/>
              <a:p>
                <a:r>
                  <a:rPr lang="en-US" sz="5400" b="1" i="1" kern="10">
                    <a:ln w="19050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Symbol"/>
                  </a:rPr>
                  <a:t>m</a:t>
                </a:r>
              </a:p>
            </p:txBody>
          </p:sp>
        </p:grpSp>
        <p:sp>
          <p:nvSpPr>
            <p:cNvPr id="18" name="Text Box 39"/>
            <p:cNvSpPr txBox="1">
              <a:spLocks noChangeArrowheads="1"/>
            </p:cNvSpPr>
            <p:nvPr/>
          </p:nvSpPr>
          <p:spPr bwMode="auto">
            <a:xfrm>
              <a:off x="4274" y="3360"/>
              <a:ext cx="1006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i="1">
                  <a:solidFill>
                    <a:schemeClr val="accent2"/>
                  </a:solidFill>
                  <a:latin typeface="Times New Roman" pitchFamily="18" charset="0"/>
                </a:rPr>
                <a:t>Muons, Inc.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6" r:id="rId3"/>
    <p:sldLayoutId id="2147484092" r:id="rId4"/>
    <p:sldLayoutId id="2147484091" r:id="rId5"/>
    <p:sldLayoutId id="2147484090" r:id="rId6"/>
    <p:sldLayoutId id="2147484089" r:id="rId7"/>
    <p:sldLayoutId id="2147484088" r:id="rId8"/>
    <p:sldLayoutId id="2147484087" r:id="rId9"/>
    <p:sldLayoutId id="2147484086" r:id="rId10"/>
    <p:sldLayoutId id="2147484085" r:id="rId11"/>
    <p:sldLayoutId id="2147484084" r:id="rId12"/>
    <p:sldLayoutId id="2147484266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4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000">
          <a:solidFill>
            <a:srgbClr val="0066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  <p:sldLayoutId id="2147484241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M. A. C. Cummings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347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347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057A5558-11BE-4E27-907F-D7DF8F937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2" r:id="rId2"/>
    <p:sldLayoutId id="2147484101" r:id="rId3"/>
    <p:sldLayoutId id="2147484100" r:id="rId4"/>
    <p:sldLayoutId id="2147484099" r:id="rId5"/>
    <p:sldLayoutId id="2147484098" r:id="rId6"/>
    <p:sldLayoutId id="2147484097" r:id="rId7"/>
    <p:sldLayoutId id="2147484096" r:id="rId8"/>
    <p:sldLayoutId id="2147484095" r:id="rId9"/>
    <p:sldLayoutId id="2147484094" r:id="rId10"/>
    <p:sldLayoutId id="214748409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345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F396B461-4734-47E5-ABFB-A2921E9DC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3" r:id="rId2"/>
    <p:sldLayoutId id="2147484112" r:id="rId3"/>
    <p:sldLayoutId id="2147484111" r:id="rId4"/>
    <p:sldLayoutId id="2147484110" r:id="rId5"/>
    <p:sldLayoutId id="2147484109" r:id="rId6"/>
    <p:sldLayoutId id="2147484108" r:id="rId7"/>
    <p:sldLayoutId id="2147484107" r:id="rId8"/>
    <p:sldLayoutId id="2147484106" r:id="rId9"/>
    <p:sldLayoutId id="2147484105" r:id="rId10"/>
    <p:sldLayoutId id="214748410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A. C. Cummings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BBA4A4F-A238-443B-BA95-B116025DF7DC}" type="slidenum">
              <a:rPr lang="en-US"/>
              <a:pPr algn="ctr"/>
              <a:t>1</a:t>
            </a:fld>
            <a:r>
              <a:rPr lang="en-US" dirty="0"/>
              <a:t>    </a:t>
            </a: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38400"/>
            <a:ext cx="9144000" cy="762000"/>
          </a:xfrm>
        </p:spPr>
        <p:txBody>
          <a:bodyPr/>
          <a:lstStyle/>
          <a:p>
            <a:r>
              <a:rPr lang="en-US" sz="3600" dirty="0" smtClean="0"/>
              <a:t>Uses of the HCC </a:t>
            </a:r>
            <a:endParaRPr lang="en-US" sz="36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3581400"/>
            <a:ext cx="8305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0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Mary Anne Cummings</a:t>
            </a:r>
          </a:p>
          <a:p>
            <a:pPr algn="ctr"/>
            <a:r>
              <a:rPr lang="en-US" sz="2800" b="0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February 4, 2009</a:t>
            </a:r>
          </a:p>
          <a:p>
            <a:pPr algn="ctr"/>
            <a:r>
              <a:rPr lang="en-US" sz="2800" b="0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Fermilab AAC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2057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A. C. Cummings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3944-A594-439D-90E7-2A8B8BE8C428}" type="slidenum">
              <a:rPr lang="en-US"/>
              <a:pPr/>
              <a:t>10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Transition and matching</a:t>
            </a: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3829050"/>
            <a:ext cx="5410200" cy="2419350"/>
          </a:xfrm>
          <a:noFill/>
          <a:ln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85800" y="2590800"/>
            <a:ext cx="6781800" cy="609600"/>
            <a:chOff x="285" y="864"/>
            <a:chExt cx="4131" cy="304"/>
          </a:xfrm>
        </p:grpSpPr>
        <p:sp>
          <p:nvSpPr>
            <p:cNvPr id="7173" name="Rectangle 4"/>
            <p:cNvSpPr>
              <a:spLocks noChangeArrowheads="1"/>
            </p:cNvSpPr>
            <p:nvPr/>
          </p:nvSpPr>
          <p:spPr bwMode="auto">
            <a:xfrm>
              <a:off x="285" y="864"/>
              <a:ext cx="1128" cy="304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>
                <a:latin typeface="Arial" pitchFamily="34" charset="0"/>
              </a:endParaRP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1414" y="913"/>
              <a:ext cx="1128" cy="224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>
                <a:latin typeface="Arial" pitchFamily="34" charset="0"/>
              </a:endParaRPr>
            </a:p>
          </p:txBody>
        </p:sp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>
              <a:off x="2543" y="946"/>
              <a:ext cx="1128" cy="16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latin typeface="Arial" pitchFamily="34" charset="0"/>
              </a:endParaRPr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3672" y="971"/>
              <a:ext cx="744" cy="104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latin typeface="Arial" pitchFamily="34" charset="0"/>
              </a:endParaRPr>
            </a:p>
          </p:txBody>
        </p:sp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459" y="908"/>
              <a:ext cx="759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Palatino Linotype" pitchFamily="18" charset="0"/>
                </a:rPr>
                <a:t>Precooler</a:t>
              </a:r>
            </a:p>
          </p:txBody>
        </p:sp>
        <p:sp>
          <p:nvSpPr>
            <p:cNvPr id="7178" name="Text Box 10"/>
            <p:cNvSpPr txBox="1">
              <a:spLocks noChangeArrowheads="1"/>
            </p:cNvSpPr>
            <p:nvPr/>
          </p:nvSpPr>
          <p:spPr bwMode="auto">
            <a:xfrm>
              <a:off x="2227" y="912"/>
              <a:ext cx="103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Palatino Linotype" pitchFamily="18" charset="0"/>
                </a:rPr>
                <a:t>Series of HCCs</a:t>
              </a:r>
            </a:p>
          </p:txBody>
        </p:sp>
      </p:grp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304800" y="2057400"/>
            <a:ext cx="737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Example 1:  Series of HCC sections with RF and pressurized gas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533400" y="838200"/>
            <a:ext cx="7467600" cy="1006475"/>
          </a:xfrm>
          <a:prstGeom prst="rect">
            <a:avLst/>
          </a:prstGeom>
          <a:solidFill>
            <a:srgbClr val="F7E8A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3838" indent="-223838">
              <a:buClr>
                <a:srgbClr val="CC0000"/>
              </a:buClr>
              <a:buFont typeface="Wingdings" pitchFamily="2" charset="2"/>
              <a:buChar char="Ø"/>
            </a:pPr>
            <a:r>
              <a:rPr lang="en-US"/>
              <a:t>Possible need for transitional sections for optimal transmission into or between different cooling sections </a:t>
            </a:r>
          </a:p>
          <a:p>
            <a:pPr marL="223838" indent="-223838">
              <a:buClr>
                <a:srgbClr val="CC0000"/>
              </a:buClr>
              <a:buFont typeface="Wingdings" pitchFamily="2" charset="2"/>
              <a:buChar char="Ø"/>
            </a:pPr>
            <a:r>
              <a:rPr lang="en-US"/>
              <a:t>Proper absorber choice for momentum selection 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228600" y="3336925"/>
            <a:ext cx="5807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Example 2:  </a:t>
            </a:r>
            <a:r>
              <a:rPr lang="en-US"/>
              <a:t>Interleaving RF/non-RF sections: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A. C. Cummings</a:t>
            </a:r>
          </a:p>
        </p:txBody>
      </p:sp>
      <p:sp>
        <p:nvSpPr>
          <p:cNvPr id="1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D69A-E399-486E-A8A8-EE514596EE9E}" type="slidenum">
              <a:rPr lang="en-US"/>
              <a:pPr/>
              <a:t>11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Extreme Cooling: PIC and HCC</a:t>
            </a:r>
          </a:p>
        </p:txBody>
      </p:sp>
      <p:sp>
        <p:nvSpPr>
          <p:cNvPr id="13359" name="Line 47"/>
          <p:cNvSpPr>
            <a:spLocks noChangeShapeType="1"/>
          </p:cNvSpPr>
          <p:nvPr/>
        </p:nvSpPr>
        <p:spPr bwMode="auto">
          <a:xfrm>
            <a:off x="4876800" y="1447800"/>
            <a:ext cx="381000" cy="0"/>
          </a:xfrm>
          <a:prstGeom prst="line">
            <a:avLst/>
          </a:prstGeom>
          <a:noFill/>
          <a:ln w="38100">
            <a:solidFill>
              <a:srgbClr val="F6082A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60" name="Text Box 48"/>
          <p:cNvSpPr txBox="1">
            <a:spLocks noChangeArrowheads="1"/>
          </p:cNvSpPr>
          <p:nvPr/>
        </p:nvSpPr>
        <p:spPr bwMode="auto">
          <a:xfrm>
            <a:off x="5846763" y="1995488"/>
            <a:ext cx="2763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Times New Roman" pitchFamily="18" charset="0"/>
              </a:rPr>
              <a:t>sin</a:t>
            </a:r>
            <a:r>
              <a:rPr lang="en-US" sz="1800" i="1">
                <a:latin typeface="Symbol" pitchFamily="18" charset="2"/>
              </a:rPr>
              <a:t>Y = </a:t>
            </a:r>
            <a:r>
              <a:rPr lang="en-US" sz="1800">
                <a:latin typeface="Times New Roman" pitchFamily="18" charset="0"/>
              </a:rPr>
              <a:t>0 decouples x and x’</a:t>
            </a:r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>
            <a:off x="2514600" y="1447800"/>
            <a:ext cx="381000" cy="0"/>
          </a:xfrm>
          <a:prstGeom prst="line">
            <a:avLst/>
          </a:prstGeom>
          <a:noFill/>
          <a:ln w="38100">
            <a:solidFill>
              <a:srgbClr val="F6082A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" name="Rectangle 110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24" name="Rectangle 112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26" name="Rectangle 114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425" name="Object 113"/>
          <p:cNvGraphicFramePr>
            <a:graphicFrameLocks noChangeAspect="1"/>
          </p:cNvGraphicFramePr>
          <p:nvPr/>
        </p:nvGraphicFramePr>
        <p:xfrm>
          <a:off x="5562600" y="957263"/>
          <a:ext cx="2743200" cy="1023937"/>
        </p:xfrm>
        <a:graphic>
          <a:graphicData uri="http://schemas.openxmlformats.org/presentationml/2006/ole">
            <p:oleObj spid="_x0000_s614402" r:id="rId3" imgW="1905000" imgH="711200" progId="Equation.DSMT4">
              <p:embed/>
            </p:oleObj>
          </a:graphicData>
        </a:graphic>
      </p:graphicFrame>
      <p:grpSp>
        <p:nvGrpSpPr>
          <p:cNvPr id="2" name="Group 116"/>
          <p:cNvGrpSpPr>
            <a:grpSpLocks/>
          </p:cNvGrpSpPr>
          <p:nvPr/>
        </p:nvGrpSpPr>
        <p:grpSpPr bwMode="auto">
          <a:xfrm>
            <a:off x="838200" y="762000"/>
            <a:ext cx="3886200" cy="1447800"/>
            <a:chOff x="1245" y="7335"/>
            <a:chExt cx="9830" cy="4858"/>
          </a:xfrm>
        </p:grpSpPr>
        <p:grpSp>
          <p:nvGrpSpPr>
            <p:cNvPr id="3" name="Group 117"/>
            <p:cNvGrpSpPr>
              <a:grpSpLocks/>
            </p:cNvGrpSpPr>
            <p:nvPr/>
          </p:nvGrpSpPr>
          <p:grpSpPr bwMode="auto">
            <a:xfrm>
              <a:off x="1245" y="7335"/>
              <a:ext cx="4672" cy="4822"/>
              <a:chOff x="2600" y="2025"/>
              <a:chExt cx="4672" cy="4660"/>
            </a:xfrm>
          </p:grpSpPr>
          <p:sp>
            <p:nvSpPr>
              <p:cNvPr id="13430" name="Text Box 118"/>
              <p:cNvSpPr txBox="1">
                <a:spLocks noChangeArrowheads="1"/>
              </p:cNvSpPr>
              <p:nvPr/>
            </p:nvSpPr>
            <p:spPr bwMode="auto">
              <a:xfrm>
                <a:off x="4050" y="2025"/>
                <a:ext cx="1202" cy="104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800">
                    <a:latin typeface="Arial" pitchFamily="34" charset="0"/>
                  </a:rPr>
                  <a:t>X’</a:t>
                </a:r>
              </a:p>
            </p:txBody>
          </p:sp>
          <p:sp>
            <p:nvSpPr>
              <p:cNvPr id="13431" name="Oval 119"/>
              <p:cNvSpPr>
                <a:spLocks noChangeArrowheads="1"/>
              </p:cNvSpPr>
              <p:nvPr/>
            </p:nvSpPr>
            <p:spPr bwMode="auto">
              <a:xfrm>
                <a:off x="2785" y="3193"/>
                <a:ext cx="3480" cy="323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2" name="Oval 120"/>
              <p:cNvSpPr>
                <a:spLocks noChangeArrowheads="1"/>
              </p:cNvSpPr>
              <p:nvPr/>
            </p:nvSpPr>
            <p:spPr bwMode="auto">
              <a:xfrm flipV="1">
                <a:off x="3271" y="3716"/>
                <a:ext cx="2508" cy="217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3" name="Oval 121"/>
              <p:cNvSpPr>
                <a:spLocks noChangeArrowheads="1"/>
              </p:cNvSpPr>
              <p:nvPr/>
            </p:nvSpPr>
            <p:spPr bwMode="auto">
              <a:xfrm>
                <a:off x="3723" y="4260"/>
                <a:ext cx="1604" cy="110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4" name="Line 122"/>
              <p:cNvSpPr>
                <a:spLocks noChangeShapeType="1"/>
              </p:cNvSpPr>
              <p:nvPr/>
            </p:nvSpPr>
            <p:spPr bwMode="auto">
              <a:xfrm>
                <a:off x="2600" y="4812"/>
                <a:ext cx="391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5" name="Line 123"/>
              <p:cNvSpPr>
                <a:spLocks noChangeShapeType="1"/>
              </p:cNvSpPr>
              <p:nvPr/>
            </p:nvSpPr>
            <p:spPr bwMode="auto">
              <a:xfrm flipV="1">
                <a:off x="4530" y="2830"/>
                <a:ext cx="0" cy="385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6" name="Line 124"/>
              <p:cNvSpPr>
                <a:spLocks noChangeShapeType="1"/>
              </p:cNvSpPr>
              <p:nvPr/>
            </p:nvSpPr>
            <p:spPr bwMode="auto">
              <a:xfrm flipH="1">
                <a:off x="3543" y="3404"/>
                <a:ext cx="126" cy="7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7" name="Line 125"/>
              <p:cNvSpPr>
                <a:spLocks noChangeShapeType="1"/>
              </p:cNvSpPr>
              <p:nvPr/>
            </p:nvSpPr>
            <p:spPr bwMode="auto">
              <a:xfrm flipH="1">
                <a:off x="3702" y="3919"/>
                <a:ext cx="103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8" name="Line 126"/>
              <p:cNvSpPr>
                <a:spLocks noChangeShapeType="1"/>
              </p:cNvSpPr>
              <p:nvPr/>
            </p:nvSpPr>
            <p:spPr bwMode="auto">
              <a:xfrm flipH="1">
                <a:off x="3860" y="4427"/>
                <a:ext cx="76" cy="5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9" name="Text Box 127"/>
              <p:cNvSpPr txBox="1">
                <a:spLocks noChangeArrowheads="1"/>
              </p:cNvSpPr>
              <p:nvPr/>
            </p:nvSpPr>
            <p:spPr bwMode="auto">
              <a:xfrm>
                <a:off x="6510" y="4485"/>
                <a:ext cx="762" cy="66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800">
                  <a:latin typeface="Arial" pitchFamily="34" charset="0"/>
                </a:endParaRPr>
              </a:p>
            </p:txBody>
          </p:sp>
        </p:grpSp>
        <p:grpSp>
          <p:nvGrpSpPr>
            <p:cNvPr id="4" name="Group 128"/>
            <p:cNvGrpSpPr>
              <a:grpSpLocks/>
            </p:cNvGrpSpPr>
            <p:nvPr/>
          </p:nvGrpSpPr>
          <p:grpSpPr bwMode="auto">
            <a:xfrm>
              <a:off x="6356" y="7335"/>
              <a:ext cx="4719" cy="4858"/>
              <a:chOff x="5917" y="5327"/>
              <a:chExt cx="5089" cy="5185"/>
            </a:xfrm>
          </p:grpSpPr>
          <p:grpSp>
            <p:nvGrpSpPr>
              <p:cNvPr id="5" name="Group 129"/>
              <p:cNvGrpSpPr>
                <a:grpSpLocks/>
              </p:cNvGrpSpPr>
              <p:nvPr/>
            </p:nvGrpSpPr>
            <p:grpSpPr bwMode="auto">
              <a:xfrm>
                <a:off x="5917" y="5327"/>
                <a:ext cx="5025" cy="5185"/>
                <a:chOff x="6525" y="6033"/>
                <a:chExt cx="5025" cy="5185"/>
              </a:xfrm>
            </p:grpSpPr>
            <p:sp>
              <p:nvSpPr>
                <p:cNvPr id="13442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7965" y="7333"/>
                  <a:ext cx="53" cy="2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3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8160" y="7245"/>
                  <a:ext cx="8" cy="23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" name="Group 132"/>
                <p:cNvGrpSpPr>
                  <a:grpSpLocks/>
                </p:cNvGrpSpPr>
                <p:nvPr/>
              </p:nvGrpSpPr>
              <p:grpSpPr bwMode="auto">
                <a:xfrm>
                  <a:off x="6525" y="6033"/>
                  <a:ext cx="5025" cy="5185"/>
                  <a:chOff x="6525" y="6033"/>
                  <a:chExt cx="5025" cy="5185"/>
                </a:xfrm>
              </p:grpSpPr>
              <p:grpSp>
                <p:nvGrpSpPr>
                  <p:cNvPr id="7" name="Group 133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8694" y="9269"/>
                    <a:ext cx="1817" cy="1934"/>
                    <a:chOff x="6525" y="6413"/>
                    <a:chExt cx="1817" cy="1934"/>
                  </a:xfrm>
                </p:grpSpPr>
                <p:sp>
                  <p:nvSpPr>
                    <p:cNvPr id="13446" name="Line 13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8342" y="6413"/>
                      <a:ext cx="0" cy="29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47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6525" y="6463"/>
                      <a:ext cx="1817" cy="18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43"/>
                        </a:cxn>
                        <a:cxn ang="0">
                          <a:pos x="560" y="2819"/>
                        </a:cxn>
                        <a:cxn ang="0">
                          <a:pos x="1535" y="2735"/>
                        </a:cxn>
                        <a:cxn ang="0">
                          <a:pos x="2099" y="2581"/>
                        </a:cxn>
                        <a:cxn ang="0">
                          <a:pos x="2470" y="2278"/>
                        </a:cxn>
                        <a:cxn ang="0">
                          <a:pos x="2649" y="1778"/>
                        </a:cxn>
                        <a:cxn ang="0">
                          <a:pos x="2717" y="1230"/>
                        </a:cxn>
                        <a:cxn ang="0">
                          <a:pos x="2766" y="563"/>
                        </a:cxn>
                        <a:cxn ang="0">
                          <a:pos x="2775" y="0"/>
                        </a:cxn>
                      </a:cxnLst>
                      <a:rect l="0" t="0" r="r" b="b"/>
                      <a:pathLst>
                        <a:path w="2776" h="2843">
                          <a:moveTo>
                            <a:pt x="0" y="2843"/>
                          </a:moveTo>
                          <a:cubicBezTo>
                            <a:pt x="152" y="2840"/>
                            <a:pt x="304" y="2837"/>
                            <a:pt x="560" y="2819"/>
                          </a:cubicBezTo>
                          <a:cubicBezTo>
                            <a:pt x="816" y="2801"/>
                            <a:pt x="1279" y="2775"/>
                            <a:pt x="1535" y="2735"/>
                          </a:cubicBezTo>
                          <a:cubicBezTo>
                            <a:pt x="1791" y="2695"/>
                            <a:pt x="1943" y="2657"/>
                            <a:pt x="2099" y="2581"/>
                          </a:cubicBezTo>
                          <a:cubicBezTo>
                            <a:pt x="2255" y="2505"/>
                            <a:pt x="2378" y="2412"/>
                            <a:pt x="2470" y="2278"/>
                          </a:cubicBezTo>
                          <a:cubicBezTo>
                            <a:pt x="2562" y="2144"/>
                            <a:pt x="2608" y="1953"/>
                            <a:pt x="2649" y="1778"/>
                          </a:cubicBezTo>
                          <a:cubicBezTo>
                            <a:pt x="2690" y="1603"/>
                            <a:pt x="2698" y="1432"/>
                            <a:pt x="2717" y="1230"/>
                          </a:cubicBezTo>
                          <a:cubicBezTo>
                            <a:pt x="2736" y="1028"/>
                            <a:pt x="2756" y="768"/>
                            <a:pt x="2766" y="563"/>
                          </a:cubicBezTo>
                          <a:cubicBezTo>
                            <a:pt x="2776" y="358"/>
                            <a:pt x="2774" y="94"/>
                            <a:pt x="2775" y="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" name="Group 136"/>
                  <p:cNvGrpSpPr>
                    <a:grpSpLocks/>
                  </p:cNvGrpSpPr>
                  <p:nvPr/>
                </p:nvGrpSpPr>
                <p:grpSpPr bwMode="auto">
                  <a:xfrm>
                    <a:off x="6525" y="6033"/>
                    <a:ext cx="5025" cy="5185"/>
                    <a:chOff x="6525" y="6033"/>
                    <a:chExt cx="5025" cy="5185"/>
                  </a:xfrm>
                </p:grpSpPr>
                <p:sp>
                  <p:nvSpPr>
                    <p:cNvPr id="13449" name="Text Box 1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976" y="6033"/>
                      <a:ext cx="1202" cy="104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US" sz="1800">
                          <a:latin typeface="Arial" pitchFamily="34" charset="0"/>
                        </a:rPr>
                        <a:t>X’</a:t>
                      </a:r>
                    </a:p>
                  </p:txBody>
                </p:sp>
                <p:sp>
                  <p:nvSpPr>
                    <p:cNvPr id="13450" name="Line 1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601" y="9149"/>
                      <a:ext cx="4214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51" name="Line 1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531" y="6812"/>
                      <a:ext cx="0" cy="421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52" name="Text Box 1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815" y="8787"/>
                      <a:ext cx="735" cy="66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>
                        <a:latin typeface="Arial" pitchFamily="34" charset="0"/>
                      </a:endParaRPr>
                    </a:p>
                  </p:txBody>
                </p:sp>
                <p:grpSp>
                  <p:nvGrpSpPr>
                    <p:cNvPr id="9" name="Group 1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525" y="7067"/>
                      <a:ext cx="1817" cy="1934"/>
                      <a:chOff x="6525" y="6413"/>
                      <a:chExt cx="1817" cy="1934"/>
                    </a:xfrm>
                  </p:grpSpPr>
                  <p:sp>
                    <p:nvSpPr>
                      <p:cNvPr id="13454" name="Line 14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8342" y="6413"/>
                        <a:ext cx="0" cy="29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55" name="Freeform 1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25" y="6463"/>
                        <a:ext cx="1817" cy="18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843"/>
                          </a:cxn>
                          <a:cxn ang="0">
                            <a:pos x="560" y="2819"/>
                          </a:cxn>
                          <a:cxn ang="0">
                            <a:pos x="1535" y="2735"/>
                          </a:cxn>
                          <a:cxn ang="0">
                            <a:pos x="2099" y="2581"/>
                          </a:cxn>
                          <a:cxn ang="0">
                            <a:pos x="2470" y="2278"/>
                          </a:cxn>
                          <a:cxn ang="0">
                            <a:pos x="2649" y="1778"/>
                          </a:cxn>
                          <a:cxn ang="0">
                            <a:pos x="2717" y="1230"/>
                          </a:cxn>
                          <a:cxn ang="0">
                            <a:pos x="2766" y="563"/>
                          </a:cxn>
                          <a:cxn ang="0">
                            <a:pos x="2775" y="0"/>
                          </a:cxn>
                        </a:cxnLst>
                        <a:rect l="0" t="0" r="r" b="b"/>
                        <a:pathLst>
                          <a:path w="2776" h="2843">
                            <a:moveTo>
                              <a:pt x="0" y="2843"/>
                            </a:moveTo>
                            <a:cubicBezTo>
                              <a:pt x="152" y="2840"/>
                              <a:pt x="304" y="2837"/>
                              <a:pt x="560" y="2819"/>
                            </a:cubicBezTo>
                            <a:cubicBezTo>
                              <a:pt x="816" y="2801"/>
                              <a:pt x="1279" y="2775"/>
                              <a:pt x="1535" y="2735"/>
                            </a:cubicBezTo>
                            <a:cubicBezTo>
                              <a:pt x="1791" y="2695"/>
                              <a:pt x="1943" y="2657"/>
                              <a:pt x="2099" y="2581"/>
                            </a:cubicBezTo>
                            <a:cubicBezTo>
                              <a:pt x="2255" y="2505"/>
                              <a:pt x="2378" y="2412"/>
                              <a:pt x="2470" y="2278"/>
                            </a:cubicBezTo>
                            <a:cubicBezTo>
                              <a:pt x="2562" y="2144"/>
                              <a:pt x="2608" y="1953"/>
                              <a:pt x="2649" y="1778"/>
                            </a:cubicBezTo>
                            <a:cubicBezTo>
                              <a:pt x="2690" y="1603"/>
                              <a:pt x="2698" y="1432"/>
                              <a:pt x="2717" y="1230"/>
                            </a:cubicBezTo>
                            <a:cubicBezTo>
                              <a:pt x="2736" y="1028"/>
                              <a:pt x="2756" y="768"/>
                              <a:pt x="2766" y="563"/>
                            </a:cubicBezTo>
                            <a:cubicBezTo>
                              <a:pt x="2776" y="358"/>
                              <a:pt x="2774" y="94"/>
                              <a:pt x="2775" y="0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" name="Group 144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6540" y="9284"/>
                      <a:ext cx="1817" cy="1934"/>
                      <a:chOff x="6525" y="6413"/>
                      <a:chExt cx="1817" cy="1934"/>
                    </a:xfrm>
                  </p:grpSpPr>
                  <p:sp>
                    <p:nvSpPr>
                      <p:cNvPr id="13457" name="Line 145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8342" y="6413"/>
                        <a:ext cx="0" cy="29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58" name="Freeform 1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25" y="6463"/>
                        <a:ext cx="1817" cy="18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843"/>
                          </a:cxn>
                          <a:cxn ang="0">
                            <a:pos x="560" y="2819"/>
                          </a:cxn>
                          <a:cxn ang="0">
                            <a:pos x="1535" y="2735"/>
                          </a:cxn>
                          <a:cxn ang="0">
                            <a:pos x="2099" y="2581"/>
                          </a:cxn>
                          <a:cxn ang="0">
                            <a:pos x="2470" y="2278"/>
                          </a:cxn>
                          <a:cxn ang="0">
                            <a:pos x="2649" y="1778"/>
                          </a:cxn>
                          <a:cxn ang="0">
                            <a:pos x="2717" y="1230"/>
                          </a:cxn>
                          <a:cxn ang="0">
                            <a:pos x="2766" y="563"/>
                          </a:cxn>
                          <a:cxn ang="0">
                            <a:pos x="2775" y="0"/>
                          </a:cxn>
                        </a:cxnLst>
                        <a:rect l="0" t="0" r="r" b="b"/>
                        <a:pathLst>
                          <a:path w="2776" h="2843">
                            <a:moveTo>
                              <a:pt x="0" y="2843"/>
                            </a:moveTo>
                            <a:cubicBezTo>
                              <a:pt x="152" y="2840"/>
                              <a:pt x="304" y="2837"/>
                              <a:pt x="560" y="2819"/>
                            </a:cubicBezTo>
                            <a:cubicBezTo>
                              <a:pt x="816" y="2801"/>
                              <a:pt x="1279" y="2775"/>
                              <a:pt x="1535" y="2735"/>
                            </a:cubicBezTo>
                            <a:cubicBezTo>
                              <a:pt x="1791" y="2695"/>
                              <a:pt x="1943" y="2657"/>
                              <a:pt x="2099" y="2581"/>
                            </a:cubicBezTo>
                            <a:cubicBezTo>
                              <a:pt x="2255" y="2505"/>
                              <a:pt x="2378" y="2412"/>
                              <a:pt x="2470" y="2278"/>
                            </a:cubicBezTo>
                            <a:cubicBezTo>
                              <a:pt x="2562" y="2144"/>
                              <a:pt x="2608" y="1953"/>
                              <a:pt x="2649" y="1778"/>
                            </a:cubicBezTo>
                            <a:cubicBezTo>
                              <a:pt x="2690" y="1603"/>
                              <a:pt x="2698" y="1432"/>
                              <a:pt x="2717" y="1230"/>
                            </a:cubicBezTo>
                            <a:cubicBezTo>
                              <a:pt x="2736" y="1028"/>
                              <a:pt x="2756" y="768"/>
                              <a:pt x="2766" y="563"/>
                            </a:cubicBezTo>
                            <a:cubicBezTo>
                              <a:pt x="2776" y="358"/>
                              <a:pt x="2774" y="94"/>
                              <a:pt x="2775" y="0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" name="Group 147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8694" y="7078"/>
                      <a:ext cx="1817" cy="1934"/>
                      <a:chOff x="6525" y="6413"/>
                      <a:chExt cx="1817" cy="1934"/>
                    </a:xfrm>
                  </p:grpSpPr>
                  <p:sp>
                    <p:nvSpPr>
                      <p:cNvPr id="13460" name="Line 14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8342" y="6413"/>
                        <a:ext cx="0" cy="29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61" name="Freeform 1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25" y="6463"/>
                        <a:ext cx="1817" cy="18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843"/>
                          </a:cxn>
                          <a:cxn ang="0">
                            <a:pos x="560" y="2819"/>
                          </a:cxn>
                          <a:cxn ang="0">
                            <a:pos x="1535" y="2735"/>
                          </a:cxn>
                          <a:cxn ang="0">
                            <a:pos x="2099" y="2581"/>
                          </a:cxn>
                          <a:cxn ang="0">
                            <a:pos x="2470" y="2278"/>
                          </a:cxn>
                          <a:cxn ang="0">
                            <a:pos x="2649" y="1778"/>
                          </a:cxn>
                          <a:cxn ang="0">
                            <a:pos x="2717" y="1230"/>
                          </a:cxn>
                          <a:cxn ang="0">
                            <a:pos x="2766" y="563"/>
                          </a:cxn>
                          <a:cxn ang="0">
                            <a:pos x="2775" y="0"/>
                          </a:cxn>
                        </a:cxnLst>
                        <a:rect l="0" t="0" r="r" b="b"/>
                        <a:pathLst>
                          <a:path w="2776" h="2843">
                            <a:moveTo>
                              <a:pt x="0" y="2843"/>
                            </a:moveTo>
                            <a:cubicBezTo>
                              <a:pt x="152" y="2840"/>
                              <a:pt x="304" y="2837"/>
                              <a:pt x="560" y="2819"/>
                            </a:cubicBezTo>
                            <a:cubicBezTo>
                              <a:pt x="816" y="2801"/>
                              <a:pt x="1279" y="2775"/>
                              <a:pt x="1535" y="2735"/>
                            </a:cubicBezTo>
                            <a:cubicBezTo>
                              <a:pt x="1791" y="2695"/>
                              <a:pt x="1943" y="2657"/>
                              <a:pt x="2099" y="2581"/>
                            </a:cubicBezTo>
                            <a:cubicBezTo>
                              <a:pt x="2255" y="2505"/>
                              <a:pt x="2378" y="2412"/>
                              <a:pt x="2470" y="2278"/>
                            </a:cubicBezTo>
                            <a:cubicBezTo>
                              <a:pt x="2562" y="2144"/>
                              <a:pt x="2608" y="1953"/>
                              <a:pt x="2649" y="1778"/>
                            </a:cubicBezTo>
                            <a:cubicBezTo>
                              <a:pt x="2690" y="1603"/>
                              <a:pt x="2698" y="1432"/>
                              <a:pt x="2717" y="1230"/>
                            </a:cubicBezTo>
                            <a:cubicBezTo>
                              <a:pt x="2736" y="1028"/>
                              <a:pt x="2756" y="768"/>
                              <a:pt x="2766" y="563"/>
                            </a:cubicBezTo>
                            <a:cubicBezTo>
                              <a:pt x="2776" y="358"/>
                              <a:pt x="2774" y="94"/>
                              <a:pt x="2775" y="0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" name="Group 1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408" y="7245"/>
                      <a:ext cx="2002" cy="2024"/>
                      <a:chOff x="8408" y="7245"/>
                      <a:chExt cx="2002" cy="2024"/>
                    </a:xfrm>
                  </p:grpSpPr>
                  <p:sp>
                    <p:nvSpPr>
                      <p:cNvPr id="13463" name="Line 151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9030" y="7333"/>
                        <a:ext cx="53" cy="26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64" name="Line 15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8880" y="7245"/>
                        <a:ext cx="8" cy="23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65" name="Freeform 1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880" y="7391"/>
                        <a:ext cx="1530" cy="149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530" y="1497"/>
                          </a:cxn>
                          <a:cxn ang="0">
                            <a:pos x="1238" y="1454"/>
                          </a:cxn>
                          <a:cxn ang="0">
                            <a:pos x="878" y="1370"/>
                          </a:cxn>
                          <a:cxn ang="0">
                            <a:pos x="533" y="1212"/>
                          </a:cxn>
                          <a:cxn ang="0">
                            <a:pos x="298" y="972"/>
                          </a:cxn>
                          <a:cxn ang="0">
                            <a:pos x="150" y="692"/>
                          </a:cxn>
                          <a:cxn ang="0">
                            <a:pos x="45" y="327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1530" h="1497">
                            <a:moveTo>
                              <a:pt x="1530" y="1497"/>
                            </a:moveTo>
                            <a:cubicBezTo>
                              <a:pt x="1438" y="1486"/>
                              <a:pt x="1347" y="1475"/>
                              <a:pt x="1238" y="1454"/>
                            </a:cubicBezTo>
                            <a:cubicBezTo>
                              <a:pt x="1129" y="1433"/>
                              <a:pt x="995" y="1410"/>
                              <a:pt x="878" y="1370"/>
                            </a:cubicBezTo>
                            <a:cubicBezTo>
                              <a:pt x="761" y="1330"/>
                              <a:pt x="630" y="1278"/>
                              <a:pt x="533" y="1212"/>
                            </a:cubicBezTo>
                            <a:cubicBezTo>
                              <a:pt x="436" y="1146"/>
                              <a:pt x="362" y="1059"/>
                              <a:pt x="298" y="972"/>
                            </a:cubicBezTo>
                            <a:cubicBezTo>
                              <a:pt x="234" y="885"/>
                              <a:pt x="192" y="799"/>
                              <a:pt x="150" y="692"/>
                            </a:cubicBezTo>
                            <a:cubicBezTo>
                              <a:pt x="108" y="585"/>
                              <a:pt x="70" y="442"/>
                              <a:pt x="45" y="327"/>
                            </a:cubicBezTo>
                            <a:cubicBezTo>
                              <a:pt x="20" y="212"/>
                              <a:pt x="7" y="54"/>
                              <a:pt x="0" y="0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66" name="Freeform 1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030" y="7349"/>
                        <a:ext cx="1328" cy="135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28" y="1351"/>
                          </a:cxn>
                          <a:cxn ang="0">
                            <a:pos x="1178" y="1321"/>
                          </a:cxn>
                          <a:cxn ang="0">
                            <a:pos x="923" y="1246"/>
                          </a:cxn>
                          <a:cxn ang="0">
                            <a:pos x="630" y="1096"/>
                          </a:cxn>
                          <a:cxn ang="0">
                            <a:pos x="420" y="920"/>
                          </a:cxn>
                          <a:cxn ang="0">
                            <a:pos x="270" y="711"/>
                          </a:cxn>
                          <a:cxn ang="0">
                            <a:pos x="90" y="385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1328" h="1351">
                            <a:moveTo>
                              <a:pt x="1328" y="1351"/>
                            </a:moveTo>
                            <a:cubicBezTo>
                              <a:pt x="1286" y="1344"/>
                              <a:pt x="1245" y="1338"/>
                              <a:pt x="1178" y="1321"/>
                            </a:cubicBezTo>
                            <a:cubicBezTo>
                              <a:pt x="1111" y="1304"/>
                              <a:pt x="1014" y="1283"/>
                              <a:pt x="923" y="1246"/>
                            </a:cubicBezTo>
                            <a:cubicBezTo>
                              <a:pt x="832" y="1209"/>
                              <a:pt x="714" y="1150"/>
                              <a:pt x="630" y="1096"/>
                            </a:cubicBezTo>
                            <a:cubicBezTo>
                              <a:pt x="546" y="1042"/>
                              <a:pt x="480" y="984"/>
                              <a:pt x="420" y="920"/>
                            </a:cubicBezTo>
                            <a:cubicBezTo>
                              <a:pt x="360" y="856"/>
                              <a:pt x="325" y="800"/>
                              <a:pt x="270" y="711"/>
                            </a:cubicBezTo>
                            <a:cubicBezTo>
                              <a:pt x="215" y="622"/>
                              <a:pt x="135" y="503"/>
                              <a:pt x="90" y="385"/>
                            </a:cubicBezTo>
                            <a:cubicBezTo>
                              <a:pt x="45" y="267"/>
                              <a:pt x="15" y="63"/>
                              <a:pt x="0" y="0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67" name="Line 15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408" y="9060"/>
                        <a:ext cx="210" cy="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68" name="Line 15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8408" y="9060"/>
                        <a:ext cx="210" cy="20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3469" name="Freeform 157"/>
                    <p:cNvSpPr>
                      <a:spLocks/>
                    </p:cNvSpPr>
                    <p:nvPr/>
                  </p:nvSpPr>
                  <p:spPr bwMode="auto">
                    <a:xfrm flipH="1">
                      <a:off x="6646" y="7391"/>
                      <a:ext cx="1530" cy="1497"/>
                    </a:xfrm>
                    <a:custGeom>
                      <a:avLst/>
                      <a:gdLst/>
                      <a:ahLst/>
                      <a:cxnLst>
                        <a:cxn ang="0">
                          <a:pos x="1530" y="1497"/>
                        </a:cxn>
                        <a:cxn ang="0">
                          <a:pos x="1238" y="1454"/>
                        </a:cxn>
                        <a:cxn ang="0">
                          <a:pos x="878" y="1370"/>
                        </a:cxn>
                        <a:cxn ang="0">
                          <a:pos x="533" y="1212"/>
                        </a:cxn>
                        <a:cxn ang="0">
                          <a:pos x="298" y="972"/>
                        </a:cxn>
                        <a:cxn ang="0">
                          <a:pos x="150" y="692"/>
                        </a:cxn>
                        <a:cxn ang="0">
                          <a:pos x="45" y="327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530" h="1497">
                          <a:moveTo>
                            <a:pt x="1530" y="1497"/>
                          </a:moveTo>
                          <a:cubicBezTo>
                            <a:pt x="1438" y="1486"/>
                            <a:pt x="1347" y="1475"/>
                            <a:pt x="1238" y="1454"/>
                          </a:cubicBezTo>
                          <a:cubicBezTo>
                            <a:pt x="1129" y="1433"/>
                            <a:pt x="995" y="1410"/>
                            <a:pt x="878" y="1370"/>
                          </a:cubicBezTo>
                          <a:cubicBezTo>
                            <a:pt x="761" y="1330"/>
                            <a:pt x="630" y="1278"/>
                            <a:pt x="533" y="1212"/>
                          </a:cubicBezTo>
                          <a:cubicBezTo>
                            <a:pt x="436" y="1146"/>
                            <a:pt x="362" y="1059"/>
                            <a:pt x="298" y="972"/>
                          </a:cubicBezTo>
                          <a:cubicBezTo>
                            <a:pt x="234" y="885"/>
                            <a:pt x="192" y="799"/>
                            <a:pt x="150" y="692"/>
                          </a:cubicBezTo>
                          <a:cubicBezTo>
                            <a:pt x="108" y="585"/>
                            <a:pt x="70" y="442"/>
                            <a:pt x="45" y="327"/>
                          </a:cubicBezTo>
                          <a:cubicBezTo>
                            <a:pt x="20" y="212"/>
                            <a:pt x="7" y="54"/>
                            <a:pt x="0" y="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70" name="Freeform 158"/>
                    <p:cNvSpPr>
                      <a:spLocks/>
                    </p:cNvSpPr>
                    <p:nvPr/>
                  </p:nvSpPr>
                  <p:spPr bwMode="auto">
                    <a:xfrm flipH="1">
                      <a:off x="6698" y="7349"/>
                      <a:ext cx="1328" cy="1351"/>
                    </a:xfrm>
                    <a:custGeom>
                      <a:avLst/>
                      <a:gdLst/>
                      <a:ahLst/>
                      <a:cxnLst>
                        <a:cxn ang="0">
                          <a:pos x="1328" y="1351"/>
                        </a:cxn>
                        <a:cxn ang="0">
                          <a:pos x="1178" y="1321"/>
                        </a:cxn>
                        <a:cxn ang="0">
                          <a:pos x="923" y="1246"/>
                        </a:cxn>
                        <a:cxn ang="0">
                          <a:pos x="630" y="1096"/>
                        </a:cxn>
                        <a:cxn ang="0">
                          <a:pos x="420" y="920"/>
                        </a:cxn>
                        <a:cxn ang="0">
                          <a:pos x="270" y="711"/>
                        </a:cxn>
                        <a:cxn ang="0">
                          <a:pos x="90" y="385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328" h="1351">
                          <a:moveTo>
                            <a:pt x="1328" y="1351"/>
                          </a:moveTo>
                          <a:cubicBezTo>
                            <a:pt x="1286" y="1344"/>
                            <a:pt x="1245" y="1338"/>
                            <a:pt x="1178" y="1321"/>
                          </a:cubicBezTo>
                          <a:cubicBezTo>
                            <a:pt x="1111" y="1304"/>
                            <a:pt x="1014" y="1283"/>
                            <a:pt x="923" y="1246"/>
                          </a:cubicBezTo>
                          <a:cubicBezTo>
                            <a:pt x="832" y="1209"/>
                            <a:pt x="714" y="1150"/>
                            <a:pt x="630" y="1096"/>
                          </a:cubicBezTo>
                          <a:cubicBezTo>
                            <a:pt x="546" y="1042"/>
                            <a:pt x="480" y="984"/>
                            <a:pt x="420" y="920"/>
                          </a:cubicBezTo>
                          <a:cubicBezTo>
                            <a:pt x="360" y="856"/>
                            <a:pt x="325" y="800"/>
                            <a:pt x="270" y="711"/>
                          </a:cubicBezTo>
                          <a:cubicBezTo>
                            <a:pt x="215" y="622"/>
                            <a:pt x="135" y="503"/>
                            <a:pt x="90" y="385"/>
                          </a:cubicBezTo>
                          <a:cubicBezTo>
                            <a:pt x="45" y="267"/>
                            <a:pt x="15" y="63"/>
                            <a:pt x="0" y="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71" name="Line 1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438" y="9060"/>
                      <a:ext cx="210" cy="20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3" name="Group 160"/>
                    <p:cNvGrpSpPr>
                      <a:grpSpLocks/>
                    </p:cNvGrpSpPr>
                    <p:nvPr/>
                  </p:nvGrpSpPr>
                  <p:grpSpPr bwMode="auto">
                    <a:xfrm flipH="1" flipV="1">
                      <a:off x="6646" y="9044"/>
                      <a:ext cx="2002" cy="2024"/>
                      <a:chOff x="8408" y="7245"/>
                      <a:chExt cx="2002" cy="2024"/>
                    </a:xfrm>
                  </p:grpSpPr>
                  <p:sp>
                    <p:nvSpPr>
                      <p:cNvPr id="13473" name="Line 161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9030" y="7333"/>
                        <a:ext cx="53" cy="26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74" name="Line 16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8880" y="7245"/>
                        <a:ext cx="8" cy="23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75" name="Freeform 1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880" y="7391"/>
                        <a:ext cx="1530" cy="149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530" y="1497"/>
                          </a:cxn>
                          <a:cxn ang="0">
                            <a:pos x="1238" y="1454"/>
                          </a:cxn>
                          <a:cxn ang="0">
                            <a:pos x="878" y="1370"/>
                          </a:cxn>
                          <a:cxn ang="0">
                            <a:pos x="533" y="1212"/>
                          </a:cxn>
                          <a:cxn ang="0">
                            <a:pos x="298" y="972"/>
                          </a:cxn>
                          <a:cxn ang="0">
                            <a:pos x="150" y="692"/>
                          </a:cxn>
                          <a:cxn ang="0">
                            <a:pos x="45" y="327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1530" h="1497">
                            <a:moveTo>
                              <a:pt x="1530" y="1497"/>
                            </a:moveTo>
                            <a:cubicBezTo>
                              <a:pt x="1438" y="1486"/>
                              <a:pt x="1347" y="1475"/>
                              <a:pt x="1238" y="1454"/>
                            </a:cubicBezTo>
                            <a:cubicBezTo>
                              <a:pt x="1129" y="1433"/>
                              <a:pt x="995" y="1410"/>
                              <a:pt x="878" y="1370"/>
                            </a:cubicBezTo>
                            <a:cubicBezTo>
                              <a:pt x="761" y="1330"/>
                              <a:pt x="630" y="1278"/>
                              <a:pt x="533" y="1212"/>
                            </a:cubicBezTo>
                            <a:cubicBezTo>
                              <a:pt x="436" y="1146"/>
                              <a:pt x="362" y="1059"/>
                              <a:pt x="298" y="972"/>
                            </a:cubicBezTo>
                            <a:cubicBezTo>
                              <a:pt x="234" y="885"/>
                              <a:pt x="192" y="799"/>
                              <a:pt x="150" y="692"/>
                            </a:cubicBezTo>
                            <a:cubicBezTo>
                              <a:pt x="108" y="585"/>
                              <a:pt x="70" y="442"/>
                              <a:pt x="45" y="327"/>
                            </a:cubicBezTo>
                            <a:cubicBezTo>
                              <a:pt x="20" y="212"/>
                              <a:pt x="7" y="54"/>
                              <a:pt x="0" y="0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76" name="Freeform 1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030" y="7349"/>
                        <a:ext cx="1328" cy="135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28" y="1351"/>
                          </a:cxn>
                          <a:cxn ang="0">
                            <a:pos x="1178" y="1321"/>
                          </a:cxn>
                          <a:cxn ang="0">
                            <a:pos x="923" y="1246"/>
                          </a:cxn>
                          <a:cxn ang="0">
                            <a:pos x="630" y="1096"/>
                          </a:cxn>
                          <a:cxn ang="0">
                            <a:pos x="420" y="920"/>
                          </a:cxn>
                          <a:cxn ang="0">
                            <a:pos x="270" y="711"/>
                          </a:cxn>
                          <a:cxn ang="0">
                            <a:pos x="90" y="385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1328" h="1351">
                            <a:moveTo>
                              <a:pt x="1328" y="1351"/>
                            </a:moveTo>
                            <a:cubicBezTo>
                              <a:pt x="1286" y="1344"/>
                              <a:pt x="1245" y="1338"/>
                              <a:pt x="1178" y="1321"/>
                            </a:cubicBezTo>
                            <a:cubicBezTo>
                              <a:pt x="1111" y="1304"/>
                              <a:pt x="1014" y="1283"/>
                              <a:pt x="923" y="1246"/>
                            </a:cubicBezTo>
                            <a:cubicBezTo>
                              <a:pt x="832" y="1209"/>
                              <a:pt x="714" y="1150"/>
                              <a:pt x="630" y="1096"/>
                            </a:cubicBezTo>
                            <a:cubicBezTo>
                              <a:pt x="546" y="1042"/>
                              <a:pt x="480" y="984"/>
                              <a:pt x="420" y="920"/>
                            </a:cubicBezTo>
                            <a:cubicBezTo>
                              <a:pt x="360" y="856"/>
                              <a:pt x="325" y="800"/>
                              <a:pt x="270" y="711"/>
                            </a:cubicBezTo>
                            <a:cubicBezTo>
                              <a:pt x="215" y="622"/>
                              <a:pt x="135" y="503"/>
                              <a:pt x="90" y="385"/>
                            </a:cubicBezTo>
                            <a:cubicBezTo>
                              <a:pt x="45" y="267"/>
                              <a:pt x="15" y="63"/>
                              <a:pt x="0" y="0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77" name="Line 16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408" y="9060"/>
                        <a:ext cx="210" cy="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78" name="Line 16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8408" y="9060"/>
                        <a:ext cx="210" cy="20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4" name="Group 167"/>
                  <p:cNvGrpSpPr>
                    <a:grpSpLocks/>
                  </p:cNvGrpSpPr>
                  <p:nvPr/>
                </p:nvGrpSpPr>
                <p:grpSpPr bwMode="auto">
                  <a:xfrm flipV="1">
                    <a:off x="8408" y="9044"/>
                    <a:ext cx="2002" cy="2024"/>
                    <a:chOff x="8408" y="7245"/>
                    <a:chExt cx="2002" cy="2024"/>
                  </a:xfrm>
                </p:grpSpPr>
                <p:sp>
                  <p:nvSpPr>
                    <p:cNvPr id="13480" name="Line 16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9030" y="7333"/>
                      <a:ext cx="53" cy="26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81" name="Line 16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8880" y="7245"/>
                      <a:ext cx="8" cy="23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82" name="Freeform 170"/>
                    <p:cNvSpPr>
                      <a:spLocks/>
                    </p:cNvSpPr>
                    <p:nvPr/>
                  </p:nvSpPr>
                  <p:spPr bwMode="auto">
                    <a:xfrm>
                      <a:off x="8880" y="7391"/>
                      <a:ext cx="1530" cy="1497"/>
                    </a:xfrm>
                    <a:custGeom>
                      <a:avLst/>
                      <a:gdLst/>
                      <a:ahLst/>
                      <a:cxnLst>
                        <a:cxn ang="0">
                          <a:pos x="1530" y="1497"/>
                        </a:cxn>
                        <a:cxn ang="0">
                          <a:pos x="1238" y="1454"/>
                        </a:cxn>
                        <a:cxn ang="0">
                          <a:pos x="878" y="1370"/>
                        </a:cxn>
                        <a:cxn ang="0">
                          <a:pos x="533" y="1212"/>
                        </a:cxn>
                        <a:cxn ang="0">
                          <a:pos x="298" y="972"/>
                        </a:cxn>
                        <a:cxn ang="0">
                          <a:pos x="150" y="692"/>
                        </a:cxn>
                        <a:cxn ang="0">
                          <a:pos x="45" y="327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530" h="1497">
                          <a:moveTo>
                            <a:pt x="1530" y="1497"/>
                          </a:moveTo>
                          <a:cubicBezTo>
                            <a:pt x="1438" y="1486"/>
                            <a:pt x="1347" y="1475"/>
                            <a:pt x="1238" y="1454"/>
                          </a:cubicBezTo>
                          <a:cubicBezTo>
                            <a:pt x="1129" y="1433"/>
                            <a:pt x="995" y="1410"/>
                            <a:pt x="878" y="1370"/>
                          </a:cubicBezTo>
                          <a:cubicBezTo>
                            <a:pt x="761" y="1330"/>
                            <a:pt x="630" y="1278"/>
                            <a:pt x="533" y="1212"/>
                          </a:cubicBezTo>
                          <a:cubicBezTo>
                            <a:pt x="436" y="1146"/>
                            <a:pt x="362" y="1059"/>
                            <a:pt x="298" y="972"/>
                          </a:cubicBezTo>
                          <a:cubicBezTo>
                            <a:pt x="234" y="885"/>
                            <a:pt x="192" y="799"/>
                            <a:pt x="150" y="692"/>
                          </a:cubicBezTo>
                          <a:cubicBezTo>
                            <a:pt x="108" y="585"/>
                            <a:pt x="70" y="442"/>
                            <a:pt x="45" y="327"/>
                          </a:cubicBezTo>
                          <a:cubicBezTo>
                            <a:pt x="20" y="212"/>
                            <a:pt x="7" y="54"/>
                            <a:pt x="0" y="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83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9030" y="7349"/>
                      <a:ext cx="1328" cy="1351"/>
                    </a:xfrm>
                    <a:custGeom>
                      <a:avLst/>
                      <a:gdLst/>
                      <a:ahLst/>
                      <a:cxnLst>
                        <a:cxn ang="0">
                          <a:pos x="1328" y="1351"/>
                        </a:cxn>
                        <a:cxn ang="0">
                          <a:pos x="1178" y="1321"/>
                        </a:cxn>
                        <a:cxn ang="0">
                          <a:pos x="923" y="1246"/>
                        </a:cxn>
                        <a:cxn ang="0">
                          <a:pos x="630" y="1096"/>
                        </a:cxn>
                        <a:cxn ang="0">
                          <a:pos x="420" y="920"/>
                        </a:cxn>
                        <a:cxn ang="0">
                          <a:pos x="270" y="711"/>
                        </a:cxn>
                        <a:cxn ang="0">
                          <a:pos x="90" y="385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328" h="1351">
                          <a:moveTo>
                            <a:pt x="1328" y="1351"/>
                          </a:moveTo>
                          <a:cubicBezTo>
                            <a:pt x="1286" y="1344"/>
                            <a:pt x="1245" y="1338"/>
                            <a:pt x="1178" y="1321"/>
                          </a:cubicBezTo>
                          <a:cubicBezTo>
                            <a:pt x="1111" y="1304"/>
                            <a:pt x="1014" y="1283"/>
                            <a:pt x="923" y="1246"/>
                          </a:cubicBezTo>
                          <a:cubicBezTo>
                            <a:pt x="832" y="1209"/>
                            <a:pt x="714" y="1150"/>
                            <a:pt x="630" y="1096"/>
                          </a:cubicBezTo>
                          <a:cubicBezTo>
                            <a:pt x="546" y="1042"/>
                            <a:pt x="480" y="984"/>
                            <a:pt x="420" y="920"/>
                          </a:cubicBezTo>
                          <a:cubicBezTo>
                            <a:pt x="360" y="856"/>
                            <a:pt x="325" y="800"/>
                            <a:pt x="270" y="711"/>
                          </a:cubicBezTo>
                          <a:cubicBezTo>
                            <a:pt x="215" y="622"/>
                            <a:pt x="135" y="503"/>
                            <a:pt x="90" y="385"/>
                          </a:cubicBezTo>
                          <a:cubicBezTo>
                            <a:pt x="45" y="267"/>
                            <a:pt x="15" y="63"/>
                            <a:pt x="0" y="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84" name="Line 1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408" y="9060"/>
                      <a:ext cx="210" cy="16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85" name="Line 17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408" y="9060"/>
                      <a:ext cx="210" cy="20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13486" name="Text Box 174"/>
              <p:cNvSpPr txBox="1">
                <a:spLocks noChangeArrowheads="1"/>
              </p:cNvSpPr>
              <p:nvPr/>
            </p:nvSpPr>
            <p:spPr bwMode="auto">
              <a:xfrm>
                <a:off x="8960" y="6685"/>
                <a:ext cx="2046" cy="66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800">
                  <a:latin typeface="Arial" pitchFamily="34" charset="0"/>
                </a:endParaRPr>
              </a:p>
            </p:txBody>
          </p:sp>
        </p:grpSp>
      </p:grpSp>
      <p:sp>
        <p:nvSpPr>
          <p:cNvPr id="13488" name="Text Box 176"/>
          <p:cNvSpPr txBox="1">
            <a:spLocks noChangeArrowheads="1"/>
          </p:cNvSpPr>
          <p:nvPr/>
        </p:nvSpPr>
        <p:spPr bwMode="auto">
          <a:xfrm>
            <a:off x="407988" y="1660525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X</a:t>
            </a:r>
          </a:p>
        </p:txBody>
      </p:sp>
      <p:sp>
        <p:nvSpPr>
          <p:cNvPr id="13489" name="Text Box 177"/>
          <p:cNvSpPr txBox="1">
            <a:spLocks noChangeArrowheads="1"/>
          </p:cNvSpPr>
          <p:nvPr/>
        </p:nvSpPr>
        <p:spPr bwMode="auto">
          <a:xfrm>
            <a:off x="2743200" y="1660525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X</a:t>
            </a:r>
          </a:p>
        </p:txBody>
      </p:sp>
      <p:sp>
        <p:nvSpPr>
          <p:cNvPr id="13493" name="Rectangle 181"/>
          <p:cNvSpPr>
            <a:spLocks noChangeArrowheads="1"/>
          </p:cNvSpPr>
          <p:nvPr/>
        </p:nvSpPr>
        <p:spPr bwMode="auto">
          <a:xfrm>
            <a:off x="0" y="0"/>
            <a:ext cx="358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n-US" sz="1000">
                <a:latin typeface="Times" charset="0"/>
                <a:cs typeface="Times New Roman" pitchFamily="18" charset="0"/>
              </a:rPr>
              <a:t>     </a:t>
            </a:r>
            <a:endParaRPr lang="en-US" sz="1800">
              <a:latin typeface="Arial" pitchFamily="34" charset="0"/>
            </a:endParaRPr>
          </a:p>
        </p:txBody>
      </p:sp>
      <p:sp>
        <p:nvSpPr>
          <p:cNvPr id="13494" name="Rectangle 182"/>
          <p:cNvSpPr>
            <a:spLocks noChangeArrowheads="1"/>
          </p:cNvSpPr>
          <p:nvPr/>
        </p:nvSpPr>
        <p:spPr bwMode="auto">
          <a:xfrm>
            <a:off x="0" y="5178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Arial" pitchFamily="34" charset="0"/>
            </a:endParaRPr>
          </a:p>
        </p:txBody>
      </p:sp>
      <p:pic>
        <p:nvPicPr>
          <p:cNvPr id="13496" name="Picture 1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4495800"/>
            <a:ext cx="49530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85"/>
          <p:cNvGrpSpPr>
            <a:grpSpLocks/>
          </p:cNvGrpSpPr>
          <p:nvPr/>
        </p:nvGrpSpPr>
        <p:grpSpPr bwMode="auto">
          <a:xfrm>
            <a:off x="3473450" y="2667000"/>
            <a:ext cx="7346950" cy="1687513"/>
            <a:chOff x="1618" y="1080"/>
            <a:chExt cx="11355" cy="3679"/>
          </a:xfrm>
        </p:grpSpPr>
        <p:sp>
          <p:nvSpPr>
            <p:cNvPr id="13498" name="Text Box 186"/>
            <p:cNvSpPr txBox="1">
              <a:spLocks noChangeArrowheads="1"/>
            </p:cNvSpPr>
            <p:nvPr/>
          </p:nvSpPr>
          <p:spPr bwMode="auto">
            <a:xfrm>
              <a:off x="2752" y="1902"/>
              <a:ext cx="543" cy="3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16" name="Group 187"/>
            <p:cNvGrpSpPr>
              <a:grpSpLocks/>
            </p:cNvGrpSpPr>
            <p:nvPr/>
          </p:nvGrpSpPr>
          <p:grpSpPr bwMode="auto">
            <a:xfrm>
              <a:off x="1618" y="1080"/>
              <a:ext cx="11355" cy="3679"/>
              <a:chOff x="258" y="1530"/>
              <a:chExt cx="11326" cy="3070"/>
            </a:xfrm>
          </p:grpSpPr>
          <p:grpSp>
            <p:nvGrpSpPr>
              <p:cNvPr id="17" name="Group 188"/>
              <p:cNvGrpSpPr>
                <a:grpSpLocks/>
              </p:cNvGrpSpPr>
              <p:nvPr/>
            </p:nvGrpSpPr>
            <p:grpSpPr bwMode="auto">
              <a:xfrm>
                <a:off x="258" y="1530"/>
                <a:ext cx="11326" cy="3070"/>
                <a:chOff x="128" y="1860"/>
                <a:chExt cx="11326" cy="3070"/>
              </a:xfrm>
            </p:grpSpPr>
            <p:sp>
              <p:nvSpPr>
                <p:cNvPr id="13501" name="Line 189"/>
                <p:cNvSpPr>
                  <a:spLocks noChangeShapeType="1"/>
                </p:cNvSpPr>
                <p:nvPr/>
              </p:nvSpPr>
              <p:spPr bwMode="auto">
                <a:xfrm>
                  <a:off x="1788" y="3360"/>
                  <a:ext cx="195" cy="98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8" name="Group 190"/>
                <p:cNvGrpSpPr>
                  <a:grpSpLocks/>
                </p:cNvGrpSpPr>
                <p:nvPr/>
              </p:nvGrpSpPr>
              <p:grpSpPr bwMode="auto">
                <a:xfrm>
                  <a:off x="128" y="1860"/>
                  <a:ext cx="11326" cy="3070"/>
                  <a:chOff x="128" y="1860"/>
                  <a:chExt cx="11326" cy="3070"/>
                </a:xfrm>
              </p:grpSpPr>
              <p:sp>
                <p:nvSpPr>
                  <p:cNvPr id="13503" name="Line 1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75" y="2950"/>
                    <a:ext cx="200" cy="80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9" name="Group 192"/>
                  <p:cNvGrpSpPr>
                    <a:grpSpLocks/>
                  </p:cNvGrpSpPr>
                  <p:nvPr/>
                </p:nvGrpSpPr>
                <p:grpSpPr bwMode="auto">
                  <a:xfrm>
                    <a:off x="128" y="1860"/>
                    <a:ext cx="11326" cy="3070"/>
                    <a:chOff x="128" y="1860"/>
                    <a:chExt cx="11326" cy="3070"/>
                  </a:xfrm>
                </p:grpSpPr>
                <p:sp>
                  <p:nvSpPr>
                    <p:cNvPr id="13505" name="Text Box 19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40" y="4004"/>
                      <a:ext cx="988" cy="50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US" sz="1800">
                          <a:latin typeface="Symbol" pitchFamily="18" charset="2"/>
                        </a:rPr>
                        <a:t>l/8</a:t>
                      </a:r>
                    </a:p>
                  </p:txBody>
                </p:sp>
                <p:sp>
                  <p:nvSpPr>
                    <p:cNvPr id="13506" name="Line 19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79" y="3220"/>
                      <a:ext cx="759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07" name="Line 1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0" y="4650"/>
                      <a:ext cx="247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08" name="Line 19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70" y="4650"/>
                      <a:ext cx="26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09" name="Text Box 1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50" y="4411"/>
                      <a:ext cx="823" cy="51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US" sz="1800">
                          <a:latin typeface="Symbol" pitchFamily="18" charset="2"/>
                        </a:rPr>
                        <a:t>l</a:t>
                      </a:r>
                    </a:p>
                  </p:txBody>
                </p:sp>
                <p:grpSp>
                  <p:nvGrpSpPr>
                    <p:cNvPr id="20" name="Group 1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530" y="2680"/>
                      <a:ext cx="143" cy="1090"/>
                      <a:chOff x="3620" y="2690"/>
                      <a:chExt cx="143" cy="1090"/>
                    </a:xfrm>
                  </p:grpSpPr>
                  <p:sp>
                    <p:nvSpPr>
                      <p:cNvPr id="13511" name="AutoShape 1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20" y="3210"/>
                        <a:ext cx="143" cy="57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512" name="AutoShape 200"/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>
                        <a:off x="3620" y="2690"/>
                        <a:ext cx="143" cy="57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" name="Group 2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40" y="2680"/>
                      <a:ext cx="143" cy="1090"/>
                      <a:chOff x="3620" y="2690"/>
                      <a:chExt cx="143" cy="1090"/>
                    </a:xfrm>
                  </p:grpSpPr>
                  <p:sp>
                    <p:nvSpPr>
                      <p:cNvPr id="13514" name="AutoShape 2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20" y="3210"/>
                        <a:ext cx="143" cy="57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515" name="AutoShape 203"/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>
                        <a:off x="3620" y="2690"/>
                        <a:ext cx="143" cy="57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2" name="Group 2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0" y="2650"/>
                      <a:ext cx="143" cy="1090"/>
                      <a:chOff x="3620" y="2690"/>
                      <a:chExt cx="143" cy="1090"/>
                    </a:xfrm>
                  </p:grpSpPr>
                  <p:sp>
                    <p:nvSpPr>
                      <p:cNvPr id="13517" name="AutoShape 2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20" y="3210"/>
                        <a:ext cx="143" cy="57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518" name="AutoShape 206"/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>
                        <a:off x="3620" y="2690"/>
                        <a:ext cx="143" cy="57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3519" name="Line 2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20" y="4230"/>
                      <a:ext cx="47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20" name="Line 20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357" y="4230"/>
                      <a:ext cx="56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21" name="Text Box 20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50" y="1860"/>
                      <a:ext cx="1870" cy="42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US" sz="1200">
                          <a:latin typeface="Times New Roman" pitchFamily="18" charset="0"/>
                        </a:rPr>
                        <a:t>Absorber plates</a:t>
                      </a:r>
                      <a:endParaRPr lang="en-US" sz="2400"/>
                    </a:p>
                  </p:txBody>
                </p:sp>
                <p:sp>
                  <p:nvSpPr>
                    <p:cNvPr id="13522" name="Line 21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80" y="2280"/>
                      <a:ext cx="880" cy="61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23" name="Line 2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90" y="2280"/>
                      <a:ext cx="767" cy="61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24" name="Text Box 2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10" y="1860"/>
                      <a:ext cx="3060" cy="3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US" sz="1200">
                          <a:latin typeface="Times New Roman" pitchFamily="18" charset="0"/>
                        </a:rPr>
                        <a:t>Parametric resonance lenses</a:t>
                      </a:r>
                      <a:endParaRPr lang="en-US" sz="2400"/>
                    </a:p>
                  </p:txBody>
                </p:sp>
                <p:sp>
                  <p:nvSpPr>
                    <p:cNvPr id="13525" name="Line 21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683" y="2230"/>
                      <a:ext cx="1390" cy="51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26" name="Line 2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800" y="2230"/>
                      <a:ext cx="730" cy="51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27" name="Freeform 215"/>
                    <p:cNvSpPr>
                      <a:spLocks/>
                    </p:cNvSpPr>
                    <p:nvPr/>
                  </p:nvSpPr>
                  <p:spPr bwMode="auto">
                    <a:xfrm rot="-32404614">
                      <a:off x="128" y="2740"/>
                      <a:ext cx="11326" cy="980"/>
                    </a:xfrm>
                    <a:custGeom>
                      <a:avLst/>
                      <a:gdLst/>
                      <a:ahLst/>
                      <a:cxnLst>
                        <a:cxn ang="0">
                          <a:pos x="85725" y="31750"/>
                        </a:cxn>
                        <a:cxn ang="0">
                          <a:pos x="200025" y="117475"/>
                        </a:cxn>
                        <a:cxn ang="0">
                          <a:pos x="276225" y="241300"/>
                        </a:cxn>
                        <a:cxn ang="0">
                          <a:pos x="381000" y="422275"/>
                        </a:cxn>
                        <a:cxn ang="0">
                          <a:pos x="514350" y="717550"/>
                        </a:cxn>
                        <a:cxn ang="0">
                          <a:pos x="638175" y="1022350"/>
                        </a:cxn>
                        <a:cxn ang="0">
                          <a:pos x="781050" y="1431925"/>
                        </a:cxn>
                        <a:cxn ang="0">
                          <a:pos x="895350" y="1746250"/>
                        </a:cxn>
                        <a:cxn ang="0">
                          <a:pos x="1047750" y="2251075"/>
                        </a:cxn>
                        <a:cxn ang="0">
                          <a:pos x="1238250" y="2765425"/>
                        </a:cxn>
                        <a:cxn ang="0">
                          <a:pos x="1438275" y="3194050"/>
                        </a:cxn>
                        <a:cxn ang="0">
                          <a:pos x="1619250" y="3432175"/>
                        </a:cxn>
                        <a:cxn ang="0">
                          <a:pos x="1828800" y="3508375"/>
                        </a:cxn>
                        <a:cxn ang="0">
                          <a:pos x="2028825" y="3375025"/>
                        </a:cxn>
                        <a:cxn ang="0">
                          <a:pos x="2276475" y="2994025"/>
                        </a:cxn>
                        <a:cxn ang="0">
                          <a:pos x="2524125" y="2279650"/>
                        </a:cxn>
                        <a:cxn ang="0">
                          <a:pos x="2800350" y="1460500"/>
                        </a:cxn>
                        <a:cxn ang="0">
                          <a:pos x="3124200" y="603250"/>
                        </a:cxn>
                        <a:cxn ang="0">
                          <a:pos x="3362325" y="155575"/>
                        </a:cxn>
                        <a:cxn ang="0">
                          <a:pos x="3619500" y="3175"/>
                        </a:cxn>
                        <a:cxn ang="0">
                          <a:pos x="3895725" y="193675"/>
                        </a:cxn>
                        <a:cxn ang="0">
                          <a:pos x="4095750" y="555625"/>
                        </a:cxn>
                        <a:cxn ang="0">
                          <a:pos x="4333875" y="1165225"/>
                        </a:cxn>
                        <a:cxn ang="0">
                          <a:pos x="4505325" y="1689100"/>
                        </a:cxn>
                        <a:cxn ang="0">
                          <a:pos x="4752975" y="2413000"/>
                        </a:cxn>
                        <a:cxn ang="0">
                          <a:pos x="4972050" y="2984500"/>
                        </a:cxn>
                        <a:cxn ang="0">
                          <a:pos x="5219700" y="3394075"/>
                        </a:cxn>
                        <a:cxn ang="0">
                          <a:pos x="5467350" y="3517900"/>
                        </a:cxn>
                        <a:cxn ang="0">
                          <a:pos x="5695950" y="3346450"/>
                        </a:cxn>
                        <a:cxn ang="0">
                          <a:pos x="5895975" y="2946400"/>
                        </a:cxn>
                        <a:cxn ang="0">
                          <a:pos x="6153150" y="2355850"/>
                        </a:cxn>
                        <a:cxn ang="0">
                          <a:pos x="6391275" y="1651000"/>
                        </a:cxn>
                        <a:cxn ang="0">
                          <a:pos x="6657975" y="841375"/>
                        </a:cxn>
                        <a:cxn ang="0">
                          <a:pos x="6962775" y="241300"/>
                        </a:cxn>
                        <a:cxn ang="0">
                          <a:pos x="7191375" y="12700"/>
                        </a:cxn>
                      </a:cxnLst>
                      <a:rect l="0" t="0" r="r" b="b"/>
                      <a:pathLst>
                        <a:path w="7191375" h="3529012">
                          <a:moveTo>
                            <a:pt x="0" y="12700"/>
                          </a:moveTo>
                          <a:cubicBezTo>
                            <a:pt x="30162" y="16669"/>
                            <a:pt x="60325" y="20638"/>
                            <a:pt x="85725" y="31750"/>
                          </a:cubicBezTo>
                          <a:cubicBezTo>
                            <a:pt x="111125" y="42862"/>
                            <a:pt x="133350" y="65088"/>
                            <a:pt x="152400" y="79375"/>
                          </a:cubicBezTo>
                          <a:cubicBezTo>
                            <a:pt x="171450" y="93662"/>
                            <a:pt x="185738" y="101600"/>
                            <a:pt x="200025" y="117475"/>
                          </a:cubicBezTo>
                          <a:cubicBezTo>
                            <a:pt x="214312" y="133350"/>
                            <a:pt x="225425" y="153988"/>
                            <a:pt x="238125" y="174625"/>
                          </a:cubicBezTo>
                          <a:cubicBezTo>
                            <a:pt x="250825" y="195262"/>
                            <a:pt x="260350" y="214312"/>
                            <a:pt x="276225" y="241300"/>
                          </a:cubicBezTo>
                          <a:cubicBezTo>
                            <a:pt x="292100" y="268288"/>
                            <a:pt x="315913" y="306388"/>
                            <a:pt x="333375" y="336550"/>
                          </a:cubicBezTo>
                          <a:cubicBezTo>
                            <a:pt x="350837" y="366712"/>
                            <a:pt x="361950" y="385763"/>
                            <a:pt x="381000" y="422275"/>
                          </a:cubicBezTo>
                          <a:cubicBezTo>
                            <a:pt x="400050" y="458787"/>
                            <a:pt x="425450" y="506413"/>
                            <a:pt x="447675" y="555625"/>
                          </a:cubicBezTo>
                          <a:cubicBezTo>
                            <a:pt x="469900" y="604837"/>
                            <a:pt x="493713" y="668338"/>
                            <a:pt x="514350" y="717550"/>
                          </a:cubicBezTo>
                          <a:cubicBezTo>
                            <a:pt x="534987" y="766762"/>
                            <a:pt x="550863" y="800100"/>
                            <a:pt x="571500" y="850900"/>
                          </a:cubicBezTo>
                          <a:cubicBezTo>
                            <a:pt x="592137" y="901700"/>
                            <a:pt x="617538" y="965200"/>
                            <a:pt x="638175" y="1022350"/>
                          </a:cubicBezTo>
                          <a:cubicBezTo>
                            <a:pt x="658812" y="1079500"/>
                            <a:pt x="671512" y="1125538"/>
                            <a:pt x="695325" y="1193800"/>
                          </a:cubicBezTo>
                          <a:cubicBezTo>
                            <a:pt x="719138" y="1262062"/>
                            <a:pt x="757238" y="1366838"/>
                            <a:pt x="781050" y="1431925"/>
                          </a:cubicBezTo>
                          <a:cubicBezTo>
                            <a:pt x="804862" y="1497012"/>
                            <a:pt x="819150" y="1531938"/>
                            <a:pt x="838200" y="1584325"/>
                          </a:cubicBezTo>
                          <a:cubicBezTo>
                            <a:pt x="857250" y="1636712"/>
                            <a:pt x="876300" y="1677988"/>
                            <a:pt x="895350" y="1746250"/>
                          </a:cubicBezTo>
                          <a:cubicBezTo>
                            <a:pt x="914400" y="1814512"/>
                            <a:pt x="927100" y="1909762"/>
                            <a:pt x="952500" y="1993900"/>
                          </a:cubicBezTo>
                          <a:cubicBezTo>
                            <a:pt x="977900" y="2078038"/>
                            <a:pt x="1016000" y="2160588"/>
                            <a:pt x="1047750" y="2251075"/>
                          </a:cubicBezTo>
                          <a:cubicBezTo>
                            <a:pt x="1079500" y="2341562"/>
                            <a:pt x="1111250" y="2451100"/>
                            <a:pt x="1143000" y="2536825"/>
                          </a:cubicBezTo>
                          <a:cubicBezTo>
                            <a:pt x="1174750" y="2622550"/>
                            <a:pt x="1204913" y="2686050"/>
                            <a:pt x="1238250" y="2765425"/>
                          </a:cubicBezTo>
                          <a:cubicBezTo>
                            <a:pt x="1271587" y="2844800"/>
                            <a:pt x="1309688" y="2941638"/>
                            <a:pt x="1343025" y="3013075"/>
                          </a:cubicBezTo>
                          <a:cubicBezTo>
                            <a:pt x="1376362" y="3084512"/>
                            <a:pt x="1408113" y="3141663"/>
                            <a:pt x="1438275" y="3194050"/>
                          </a:cubicBezTo>
                          <a:cubicBezTo>
                            <a:pt x="1468437" y="3246437"/>
                            <a:pt x="1493838" y="3287712"/>
                            <a:pt x="1524000" y="3327400"/>
                          </a:cubicBezTo>
                          <a:cubicBezTo>
                            <a:pt x="1554162" y="3367088"/>
                            <a:pt x="1585912" y="3403600"/>
                            <a:pt x="1619250" y="3432175"/>
                          </a:cubicBezTo>
                          <a:cubicBezTo>
                            <a:pt x="1652588" y="3460750"/>
                            <a:pt x="1689100" y="3486150"/>
                            <a:pt x="1724025" y="3498850"/>
                          </a:cubicBezTo>
                          <a:cubicBezTo>
                            <a:pt x="1758950" y="3511550"/>
                            <a:pt x="1790700" y="3516312"/>
                            <a:pt x="1828800" y="3508375"/>
                          </a:cubicBezTo>
                          <a:cubicBezTo>
                            <a:pt x="1866900" y="3500438"/>
                            <a:pt x="1919288" y="3473450"/>
                            <a:pt x="1952625" y="3451225"/>
                          </a:cubicBezTo>
                          <a:cubicBezTo>
                            <a:pt x="1985962" y="3429000"/>
                            <a:pt x="1998663" y="3406775"/>
                            <a:pt x="2028825" y="3375025"/>
                          </a:cubicBezTo>
                          <a:cubicBezTo>
                            <a:pt x="2058987" y="3343275"/>
                            <a:pt x="2092325" y="3324225"/>
                            <a:pt x="2133600" y="3260725"/>
                          </a:cubicBezTo>
                          <a:cubicBezTo>
                            <a:pt x="2174875" y="3197225"/>
                            <a:pt x="2230438" y="3095625"/>
                            <a:pt x="2276475" y="2994025"/>
                          </a:cubicBezTo>
                          <a:cubicBezTo>
                            <a:pt x="2322512" y="2892425"/>
                            <a:pt x="2368550" y="2770188"/>
                            <a:pt x="2409825" y="2651125"/>
                          </a:cubicBezTo>
                          <a:cubicBezTo>
                            <a:pt x="2451100" y="2532062"/>
                            <a:pt x="2481262" y="2414588"/>
                            <a:pt x="2524125" y="2279650"/>
                          </a:cubicBezTo>
                          <a:cubicBezTo>
                            <a:pt x="2566988" y="2144712"/>
                            <a:pt x="2620963" y="1978025"/>
                            <a:pt x="2667000" y="1841500"/>
                          </a:cubicBezTo>
                          <a:cubicBezTo>
                            <a:pt x="2713037" y="1704975"/>
                            <a:pt x="2752725" y="1593850"/>
                            <a:pt x="2800350" y="1460500"/>
                          </a:cubicBezTo>
                          <a:cubicBezTo>
                            <a:pt x="2847975" y="1327150"/>
                            <a:pt x="2898775" y="1184275"/>
                            <a:pt x="2952750" y="1041400"/>
                          </a:cubicBezTo>
                          <a:cubicBezTo>
                            <a:pt x="3006725" y="898525"/>
                            <a:pt x="3073400" y="719137"/>
                            <a:pt x="3124200" y="603250"/>
                          </a:cubicBezTo>
                          <a:cubicBezTo>
                            <a:pt x="3175000" y="487363"/>
                            <a:pt x="3217863" y="420687"/>
                            <a:pt x="3257550" y="346075"/>
                          </a:cubicBezTo>
                          <a:cubicBezTo>
                            <a:pt x="3297237" y="271463"/>
                            <a:pt x="3322638" y="206375"/>
                            <a:pt x="3362325" y="155575"/>
                          </a:cubicBezTo>
                          <a:cubicBezTo>
                            <a:pt x="3402012" y="104775"/>
                            <a:pt x="3452813" y="66675"/>
                            <a:pt x="3495675" y="41275"/>
                          </a:cubicBezTo>
                          <a:cubicBezTo>
                            <a:pt x="3538537" y="15875"/>
                            <a:pt x="3571875" y="0"/>
                            <a:pt x="3619500" y="3175"/>
                          </a:cubicBezTo>
                          <a:cubicBezTo>
                            <a:pt x="3667125" y="6350"/>
                            <a:pt x="3735388" y="28575"/>
                            <a:pt x="3781425" y="60325"/>
                          </a:cubicBezTo>
                          <a:cubicBezTo>
                            <a:pt x="3827462" y="92075"/>
                            <a:pt x="3859212" y="138112"/>
                            <a:pt x="3895725" y="193675"/>
                          </a:cubicBezTo>
                          <a:cubicBezTo>
                            <a:pt x="3932238" y="249238"/>
                            <a:pt x="3967162" y="333375"/>
                            <a:pt x="4000500" y="393700"/>
                          </a:cubicBezTo>
                          <a:cubicBezTo>
                            <a:pt x="4033838" y="454025"/>
                            <a:pt x="4059238" y="473075"/>
                            <a:pt x="4095750" y="555625"/>
                          </a:cubicBezTo>
                          <a:cubicBezTo>
                            <a:pt x="4132262" y="638175"/>
                            <a:pt x="4179888" y="787400"/>
                            <a:pt x="4219575" y="889000"/>
                          </a:cubicBezTo>
                          <a:cubicBezTo>
                            <a:pt x="4259262" y="990600"/>
                            <a:pt x="4300537" y="1076325"/>
                            <a:pt x="4333875" y="1165225"/>
                          </a:cubicBezTo>
                          <a:cubicBezTo>
                            <a:pt x="4367213" y="1254125"/>
                            <a:pt x="4391025" y="1335088"/>
                            <a:pt x="4419600" y="1422400"/>
                          </a:cubicBezTo>
                          <a:cubicBezTo>
                            <a:pt x="4448175" y="1509712"/>
                            <a:pt x="4473575" y="1593850"/>
                            <a:pt x="4505325" y="1689100"/>
                          </a:cubicBezTo>
                          <a:cubicBezTo>
                            <a:pt x="4537075" y="1784350"/>
                            <a:pt x="4568825" y="1873250"/>
                            <a:pt x="4610100" y="1993900"/>
                          </a:cubicBezTo>
                          <a:cubicBezTo>
                            <a:pt x="4651375" y="2114550"/>
                            <a:pt x="4708525" y="2286000"/>
                            <a:pt x="4752975" y="2413000"/>
                          </a:cubicBezTo>
                          <a:cubicBezTo>
                            <a:pt x="4797425" y="2540000"/>
                            <a:pt x="4840288" y="2660650"/>
                            <a:pt x="4876800" y="2755900"/>
                          </a:cubicBezTo>
                          <a:cubicBezTo>
                            <a:pt x="4913312" y="2851150"/>
                            <a:pt x="4937125" y="2908300"/>
                            <a:pt x="4972050" y="2984500"/>
                          </a:cubicBezTo>
                          <a:cubicBezTo>
                            <a:pt x="5006975" y="3060700"/>
                            <a:pt x="5045075" y="3144838"/>
                            <a:pt x="5086350" y="3213100"/>
                          </a:cubicBezTo>
                          <a:cubicBezTo>
                            <a:pt x="5127625" y="3281362"/>
                            <a:pt x="5173662" y="3344862"/>
                            <a:pt x="5219700" y="3394075"/>
                          </a:cubicBezTo>
                          <a:cubicBezTo>
                            <a:pt x="5265738" y="3443288"/>
                            <a:pt x="5321300" y="3487738"/>
                            <a:pt x="5362575" y="3508375"/>
                          </a:cubicBezTo>
                          <a:cubicBezTo>
                            <a:pt x="5403850" y="3529012"/>
                            <a:pt x="5430838" y="3525837"/>
                            <a:pt x="5467350" y="3517900"/>
                          </a:cubicBezTo>
                          <a:cubicBezTo>
                            <a:pt x="5503862" y="3509963"/>
                            <a:pt x="5543550" y="3489325"/>
                            <a:pt x="5581650" y="3460750"/>
                          </a:cubicBezTo>
                          <a:cubicBezTo>
                            <a:pt x="5619750" y="3432175"/>
                            <a:pt x="5662612" y="3392488"/>
                            <a:pt x="5695950" y="3346450"/>
                          </a:cubicBezTo>
                          <a:cubicBezTo>
                            <a:pt x="5729288" y="3300412"/>
                            <a:pt x="5748338" y="3251200"/>
                            <a:pt x="5781675" y="3184525"/>
                          </a:cubicBezTo>
                          <a:cubicBezTo>
                            <a:pt x="5815012" y="3117850"/>
                            <a:pt x="5856288" y="3032125"/>
                            <a:pt x="5895975" y="2946400"/>
                          </a:cubicBezTo>
                          <a:cubicBezTo>
                            <a:pt x="5935662" y="2860675"/>
                            <a:pt x="5976937" y="2768600"/>
                            <a:pt x="6019800" y="2670175"/>
                          </a:cubicBezTo>
                          <a:cubicBezTo>
                            <a:pt x="6062663" y="2571750"/>
                            <a:pt x="6113463" y="2460625"/>
                            <a:pt x="6153150" y="2355850"/>
                          </a:cubicBezTo>
                          <a:cubicBezTo>
                            <a:pt x="6192837" y="2251075"/>
                            <a:pt x="6218237" y="2159000"/>
                            <a:pt x="6257925" y="2041525"/>
                          </a:cubicBezTo>
                          <a:cubicBezTo>
                            <a:pt x="6297613" y="1924050"/>
                            <a:pt x="6346825" y="1785937"/>
                            <a:pt x="6391275" y="1651000"/>
                          </a:cubicBezTo>
                          <a:cubicBezTo>
                            <a:pt x="6435725" y="1516063"/>
                            <a:pt x="6480175" y="1366837"/>
                            <a:pt x="6524625" y="1231900"/>
                          </a:cubicBezTo>
                          <a:cubicBezTo>
                            <a:pt x="6569075" y="1096963"/>
                            <a:pt x="6604000" y="973138"/>
                            <a:pt x="6657975" y="841375"/>
                          </a:cubicBezTo>
                          <a:cubicBezTo>
                            <a:pt x="6711950" y="709612"/>
                            <a:pt x="6797675" y="541338"/>
                            <a:pt x="6848475" y="441325"/>
                          </a:cubicBezTo>
                          <a:cubicBezTo>
                            <a:pt x="6899275" y="341312"/>
                            <a:pt x="6919912" y="304800"/>
                            <a:pt x="6962775" y="241300"/>
                          </a:cubicBezTo>
                          <a:cubicBezTo>
                            <a:pt x="7005638" y="177800"/>
                            <a:pt x="7067550" y="98425"/>
                            <a:pt x="7105650" y="60325"/>
                          </a:cubicBezTo>
                          <a:cubicBezTo>
                            <a:pt x="7143750" y="22225"/>
                            <a:pt x="7170738" y="20638"/>
                            <a:pt x="7191375" y="1270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00CC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28" name="Freeform 216"/>
                    <p:cNvSpPr>
                      <a:spLocks/>
                    </p:cNvSpPr>
                    <p:nvPr/>
                  </p:nvSpPr>
                  <p:spPr bwMode="auto">
                    <a:xfrm rot="-21602811">
                      <a:off x="128" y="2740"/>
                      <a:ext cx="11326" cy="980"/>
                    </a:xfrm>
                    <a:custGeom>
                      <a:avLst/>
                      <a:gdLst/>
                      <a:ahLst/>
                      <a:cxnLst>
                        <a:cxn ang="0">
                          <a:pos x="85725" y="31750"/>
                        </a:cxn>
                        <a:cxn ang="0">
                          <a:pos x="200025" y="117475"/>
                        </a:cxn>
                        <a:cxn ang="0">
                          <a:pos x="276225" y="241300"/>
                        </a:cxn>
                        <a:cxn ang="0">
                          <a:pos x="381000" y="422275"/>
                        </a:cxn>
                        <a:cxn ang="0">
                          <a:pos x="514350" y="717550"/>
                        </a:cxn>
                        <a:cxn ang="0">
                          <a:pos x="638175" y="1022350"/>
                        </a:cxn>
                        <a:cxn ang="0">
                          <a:pos x="781050" y="1431925"/>
                        </a:cxn>
                        <a:cxn ang="0">
                          <a:pos x="895350" y="1746250"/>
                        </a:cxn>
                        <a:cxn ang="0">
                          <a:pos x="1047750" y="2251075"/>
                        </a:cxn>
                        <a:cxn ang="0">
                          <a:pos x="1238250" y="2765425"/>
                        </a:cxn>
                        <a:cxn ang="0">
                          <a:pos x="1438275" y="3194050"/>
                        </a:cxn>
                        <a:cxn ang="0">
                          <a:pos x="1619250" y="3432175"/>
                        </a:cxn>
                        <a:cxn ang="0">
                          <a:pos x="1828800" y="3508375"/>
                        </a:cxn>
                        <a:cxn ang="0">
                          <a:pos x="2028825" y="3375025"/>
                        </a:cxn>
                        <a:cxn ang="0">
                          <a:pos x="2276475" y="2994025"/>
                        </a:cxn>
                        <a:cxn ang="0">
                          <a:pos x="2524125" y="2279650"/>
                        </a:cxn>
                        <a:cxn ang="0">
                          <a:pos x="2800350" y="1460500"/>
                        </a:cxn>
                        <a:cxn ang="0">
                          <a:pos x="3124200" y="603250"/>
                        </a:cxn>
                        <a:cxn ang="0">
                          <a:pos x="3362325" y="155575"/>
                        </a:cxn>
                        <a:cxn ang="0">
                          <a:pos x="3619500" y="3175"/>
                        </a:cxn>
                        <a:cxn ang="0">
                          <a:pos x="3895725" y="193675"/>
                        </a:cxn>
                        <a:cxn ang="0">
                          <a:pos x="4095750" y="555625"/>
                        </a:cxn>
                        <a:cxn ang="0">
                          <a:pos x="4333875" y="1165225"/>
                        </a:cxn>
                        <a:cxn ang="0">
                          <a:pos x="4505325" y="1689100"/>
                        </a:cxn>
                        <a:cxn ang="0">
                          <a:pos x="4752975" y="2413000"/>
                        </a:cxn>
                        <a:cxn ang="0">
                          <a:pos x="4972050" y="2984500"/>
                        </a:cxn>
                        <a:cxn ang="0">
                          <a:pos x="5219700" y="3394075"/>
                        </a:cxn>
                        <a:cxn ang="0">
                          <a:pos x="5467350" y="3517900"/>
                        </a:cxn>
                        <a:cxn ang="0">
                          <a:pos x="5695950" y="3346450"/>
                        </a:cxn>
                        <a:cxn ang="0">
                          <a:pos x="5895975" y="2946400"/>
                        </a:cxn>
                        <a:cxn ang="0">
                          <a:pos x="6153150" y="2355850"/>
                        </a:cxn>
                        <a:cxn ang="0">
                          <a:pos x="6391275" y="1651000"/>
                        </a:cxn>
                        <a:cxn ang="0">
                          <a:pos x="6657975" y="841375"/>
                        </a:cxn>
                        <a:cxn ang="0">
                          <a:pos x="6962775" y="241300"/>
                        </a:cxn>
                        <a:cxn ang="0">
                          <a:pos x="7191375" y="12700"/>
                        </a:cxn>
                      </a:cxnLst>
                      <a:rect l="0" t="0" r="r" b="b"/>
                      <a:pathLst>
                        <a:path w="7191375" h="3529012">
                          <a:moveTo>
                            <a:pt x="0" y="12700"/>
                          </a:moveTo>
                          <a:cubicBezTo>
                            <a:pt x="30162" y="16669"/>
                            <a:pt x="60325" y="20638"/>
                            <a:pt x="85725" y="31750"/>
                          </a:cubicBezTo>
                          <a:cubicBezTo>
                            <a:pt x="111125" y="42862"/>
                            <a:pt x="133350" y="65088"/>
                            <a:pt x="152400" y="79375"/>
                          </a:cubicBezTo>
                          <a:cubicBezTo>
                            <a:pt x="171450" y="93662"/>
                            <a:pt x="185738" y="101600"/>
                            <a:pt x="200025" y="117475"/>
                          </a:cubicBezTo>
                          <a:cubicBezTo>
                            <a:pt x="214312" y="133350"/>
                            <a:pt x="225425" y="153988"/>
                            <a:pt x="238125" y="174625"/>
                          </a:cubicBezTo>
                          <a:cubicBezTo>
                            <a:pt x="250825" y="195262"/>
                            <a:pt x="260350" y="214312"/>
                            <a:pt x="276225" y="241300"/>
                          </a:cubicBezTo>
                          <a:cubicBezTo>
                            <a:pt x="292100" y="268288"/>
                            <a:pt x="315913" y="306388"/>
                            <a:pt x="333375" y="336550"/>
                          </a:cubicBezTo>
                          <a:cubicBezTo>
                            <a:pt x="350837" y="366712"/>
                            <a:pt x="361950" y="385763"/>
                            <a:pt x="381000" y="422275"/>
                          </a:cubicBezTo>
                          <a:cubicBezTo>
                            <a:pt x="400050" y="458787"/>
                            <a:pt x="425450" y="506413"/>
                            <a:pt x="447675" y="555625"/>
                          </a:cubicBezTo>
                          <a:cubicBezTo>
                            <a:pt x="469900" y="604837"/>
                            <a:pt x="493713" y="668338"/>
                            <a:pt x="514350" y="717550"/>
                          </a:cubicBezTo>
                          <a:cubicBezTo>
                            <a:pt x="534987" y="766762"/>
                            <a:pt x="550863" y="800100"/>
                            <a:pt x="571500" y="850900"/>
                          </a:cubicBezTo>
                          <a:cubicBezTo>
                            <a:pt x="592137" y="901700"/>
                            <a:pt x="617538" y="965200"/>
                            <a:pt x="638175" y="1022350"/>
                          </a:cubicBezTo>
                          <a:cubicBezTo>
                            <a:pt x="658812" y="1079500"/>
                            <a:pt x="671512" y="1125538"/>
                            <a:pt x="695325" y="1193800"/>
                          </a:cubicBezTo>
                          <a:cubicBezTo>
                            <a:pt x="719138" y="1262062"/>
                            <a:pt x="757238" y="1366838"/>
                            <a:pt x="781050" y="1431925"/>
                          </a:cubicBezTo>
                          <a:cubicBezTo>
                            <a:pt x="804862" y="1497012"/>
                            <a:pt x="819150" y="1531938"/>
                            <a:pt x="838200" y="1584325"/>
                          </a:cubicBezTo>
                          <a:cubicBezTo>
                            <a:pt x="857250" y="1636712"/>
                            <a:pt x="876300" y="1677988"/>
                            <a:pt x="895350" y="1746250"/>
                          </a:cubicBezTo>
                          <a:cubicBezTo>
                            <a:pt x="914400" y="1814512"/>
                            <a:pt x="927100" y="1909762"/>
                            <a:pt x="952500" y="1993900"/>
                          </a:cubicBezTo>
                          <a:cubicBezTo>
                            <a:pt x="977900" y="2078038"/>
                            <a:pt x="1016000" y="2160588"/>
                            <a:pt x="1047750" y="2251075"/>
                          </a:cubicBezTo>
                          <a:cubicBezTo>
                            <a:pt x="1079500" y="2341562"/>
                            <a:pt x="1111250" y="2451100"/>
                            <a:pt x="1143000" y="2536825"/>
                          </a:cubicBezTo>
                          <a:cubicBezTo>
                            <a:pt x="1174750" y="2622550"/>
                            <a:pt x="1204913" y="2686050"/>
                            <a:pt x="1238250" y="2765425"/>
                          </a:cubicBezTo>
                          <a:cubicBezTo>
                            <a:pt x="1271587" y="2844800"/>
                            <a:pt x="1309688" y="2941638"/>
                            <a:pt x="1343025" y="3013075"/>
                          </a:cubicBezTo>
                          <a:cubicBezTo>
                            <a:pt x="1376362" y="3084512"/>
                            <a:pt x="1408113" y="3141663"/>
                            <a:pt x="1438275" y="3194050"/>
                          </a:cubicBezTo>
                          <a:cubicBezTo>
                            <a:pt x="1468437" y="3246437"/>
                            <a:pt x="1493838" y="3287712"/>
                            <a:pt x="1524000" y="3327400"/>
                          </a:cubicBezTo>
                          <a:cubicBezTo>
                            <a:pt x="1554162" y="3367088"/>
                            <a:pt x="1585912" y="3403600"/>
                            <a:pt x="1619250" y="3432175"/>
                          </a:cubicBezTo>
                          <a:cubicBezTo>
                            <a:pt x="1652588" y="3460750"/>
                            <a:pt x="1689100" y="3486150"/>
                            <a:pt x="1724025" y="3498850"/>
                          </a:cubicBezTo>
                          <a:cubicBezTo>
                            <a:pt x="1758950" y="3511550"/>
                            <a:pt x="1790700" y="3516312"/>
                            <a:pt x="1828800" y="3508375"/>
                          </a:cubicBezTo>
                          <a:cubicBezTo>
                            <a:pt x="1866900" y="3500438"/>
                            <a:pt x="1919288" y="3473450"/>
                            <a:pt x="1952625" y="3451225"/>
                          </a:cubicBezTo>
                          <a:cubicBezTo>
                            <a:pt x="1985962" y="3429000"/>
                            <a:pt x="1998663" y="3406775"/>
                            <a:pt x="2028825" y="3375025"/>
                          </a:cubicBezTo>
                          <a:cubicBezTo>
                            <a:pt x="2058987" y="3343275"/>
                            <a:pt x="2092325" y="3324225"/>
                            <a:pt x="2133600" y="3260725"/>
                          </a:cubicBezTo>
                          <a:cubicBezTo>
                            <a:pt x="2174875" y="3197225"/>
                            <a:pt x="2230438" y="3095625"/>
                            <a:pt x="2276475" y="2994025"/>
                          </a:cubicBezTo>
                          <a:cubicBezTo>
                            <a:pt x="2322512" y="2892425"/>
                            <a:pt x="2368550" y="2770188"/>
                            <a:pt x="2409825" y="2651125"/>
                          </a:cubicBezTo>
                          <a:cubicBezTo>
                            <a:pt x="2451100" y="2532062"/>
                            <a:pt x="2481262" y="2414588"/>
                            <a:pt x="2524125" y="2279650"/>
                          </a:cubicBezTo>
                          <a:cubicBezTo>
                            <a:pt x="2566988" y="2144712"/>
                            <a:pt x="2620963" y="1978025"/>
                            <a:pt x="2667000" y="1841500"/>
                          </a:cubicBezTo>
                          <a:cubicBezTo>
                            <a:pt x="2713037" y="1704975"/>
                            <a:pt x="2752725" y="1593850"/>
                            <a:pt x="2800350" y="1460500"/>
                          </a:cubicBezTo>
                          <a:cubicBezTo>
                            <a:pt x="2847975" y="1327150"/>
                            <a:pt x="2898775" y="1184275"/>
                            <a:pt x="2952750" y="1041400"/>
                          </a:cubicBezTo>
                          <a:cubicBezTo>
                            <a:pt x="3006725" y="898525"/>
                            <a:pt x="3073400" y="719137"/>
                            <a:pt x="3124200" y="603250"/>
                          </a:cubicBezTo>
                          <a:cubicBezTo>
                            <a:pt x="3175000" y="487363"/>
                            <a:pt x="3217863" y="420687"/>
                            <a:pt x="3257550" y="346075"/>
                          </a:cubicBezTo>
                          <a:cubicBezTo>
                            <a:pt x="3297237" y="271463"/>
                            <a:pt x="3322638" y="206375"/>
                            <a:pt x="3362325" y="155575"/>
                          </a:cubicBezTo>
                          <a:cubicBezTo>
                            <a:pt x="3402012" y="104775"/>
                            <a:pt x="3452813" y="66675"/>
                            <a:pt x="3495675" y="41275"/>
                          </a:cubicBezTo>
                          <a:cubicBezTo>
                            <a:pt x="3538537" y="15875"/>
                            <a:pt x="3571875" y="0"/>
                            <a:pt x="3619500" y="3175"/>
                          </a:cubicBezTo>
                          <a:cubicBezTo>
                            <a:pt x="3667125" y="6350"/>
                            <a:pt x="3735388" y="28575"/>
                            <a:pt x="3781425" y="60325"/>
                          </a:cubicBezTo>
                          <a:cubicBezTo>
                            <a:pt x="3827462" y="92075"/>
                            <a:pt x="3859212" y="138112"/>
                            <a:pt x="3895725" y="193675"/>
                          </a:cubicBezTo>
                          <a:cubicBezTo>
                            <a:pt x="3932238" y="249238"/>
                            <a:pt x="3967162" y="333375"/>
                            <a:pt x="4000500" y="393700"/>
                          </a:cubicBezTo>
                          <a:cubicBezTo>
                            <a:pt x="4033838" y="454025"/>
                            <a:pt x="4059238" y="473075"/>
                            <a:pt x="4095750" y="555625"/>
                          </a:cubicBezTo>
                          <a:cubicBezTo>
                            <a:pt x="4132262" y="638175"/>
                            <a:pt x="4179888" y="787400"/>
                            <a:pt x="4219575" y="889000"/>
                          </a:cubicBezTo>
                          <a:cubicBezTo>
                            <a:pt x="4259262" y="990600"/>
                            <a:pt x="4300537" y="1076325"/>
                            <a:pt x="4333875" y="1165225"/>
                          </a:cubicBezTo>
                          <a:cubicBezTo>
                            <a:pt x="4367213" y="1254125"/>
                            <a:pt x="4391025" y="1335088"/>
                            <a:pt x="4419600" y="1422400"/>
                          </a:cubicBezTo>
                          <a:cubicBezTo>
                            <a:pt x="4448175" y="1509712"/>
                            <a:pt x="4473575" y="1593850"/>
                            <a:pt x="4505325" y="1689100"/>
                          </a:cubicBezTo>
                          <a:cubicBezTo>
                            <a:pt x="4537075" y="1784350"/>
                            <a:pt x="4568825" y="1873250"/>
                            <a:pt x="4610100" y="1993900"/>
                          </a:cubicBezTo>
                          <a:cubicBezTo>
                            <a:pt x="4651375" y="2114550"/>
                            <a:pt x="4708525" y="2286000"/>
                            <a:pt x="4752975" y="2413000"/>
                          </a:cubicBezTo>
                          <a:cubicBezTo>
                            <a:pt x="4797425" y="2540000"/>
                            <a:pt x="4840288" y="2660650"/>
                            <a:pt x="4876800" y="2755900"/>
                          </a:cubicBezTo>
                          <a:cubicBezTo>
                            <a:pt x="4913312" y="2851150"/>
                            <a:pt x="4937125" y="2908300"/>
                            <a:pt x="4972050" y="2984500"/>
                          </a:cubicBezTo>
                          <a:cubicBezTo>
                            <a:pt x="5006975" y="3060700"/>
                            <a:pt x="5045075" y="3144838"/>
                            <a:pt x="5086350" y="3213100"/>
                          </a:cubicBezTo>
                          <a:cubicBezTo>
                            <a:pt x="5127625" y="3281362"/>
                            <a:pt x="5173662" y="3344862"/>
                            <a:pt x="5219700" y="3394075"/>
                          </a:cubicBezTo>
                          <a:cubicBezTo>
                            <a:pt x="5265738" y="3443288"/>
                            <a:pt x="5321300" y="3487738"/>
                            <a:pt x="5362575" y="3508375"/>
                          </a:cubicBezTo>
                          <a:cubicBezTo>
                            <a:pt x="5403850" y="3529012"/>
                            <a:pt x="5430838" y="3525837"/>
                            <a:pt x="5467350" y="3517900"/>
                          </a:cubicBezTo>
                          <a:cubicBezTo>
                            <a:pt x="5503862" y="3509963"/>
                            <a:pt x="5543550" y="3489325"/>
                            <a:pt x="5581650" y="3460750"/>
                          </a:cubicBezTo>
                          <a:cubicBezTo>
                            <a:pt x="5619750" y="3432175"/>
                            <a:pt x="5662612" y="3392488"/>
                            <a:pt x="5695950" y="3346450"/>
                          </a:cubicBezTo>
                          <a:cubicBezTo>
                            <a:pt x="5729288" y="3300412"/>
                            <a:pt x="5748338" y="3251200"/>
                            <a:pt x="5781675" y="3184525"/>
                          </a:cubicBezTo>
                          <a:cubicBezTo>
                            <a:pt x="5815012" y="3117850"/>
                            <a:pt x="5856288" y="3032125"/>
                            <a:pt x="5895975" y="2946400"/>
                          </a:cubicBezTo>
                          <a:cubicBezTo>
                            <a:pt x="5935662" y="2860675"/>
                            <a:pt x="5976937" y="2768600"/>
                            <a:pt x="6019800" y="2670175"/>
                          </a:cubicBezTo>
                          <a:cubicBezTo>
                            <a:pt x="6062663" y="2571750"/>
                            <a:pt x="6113463" y="2460625"/>
                            <a:pt x="6153150" y="2355850"/>
                          </a:cubicBezTo>
                          <a:cubicBezTo>
                            <a:pt x="6192837" y="2251075"/>
                            <a:pt x="6218237" y="2159000"/>
                            <a:pt x="6257925" y="2041525"/>
                          </a:cubicBezTo>
                          <a:cubicBezTo>
                            <a:pt x="6297613" y="1924050"/>
                            <a:pt x="6346825" y="1785937"/>
                            <a:pt x="6391275" y="1651000"/>
                          </a:cubicBezTo>
                          <a:cubicBezTo>
                            <a:pt x="6435725" y="1516063"/>
                            <a:pt x="6480175" y="1366837"/>
                            <a:pt x="6524625" y="1231900"/>
                          </a:cubicBezTo>
                          <a:cubicBezTo>
                            <a:pt x="6569075" y="1096963"/>
                            <a:pt x="6604000" y="973138"/>
                            <a:pt x="6657975" y="841375"/>
                          </a:cubicBezTo>
                          <a:cubicBezTo>
                            <a:pt x="6711950" y="709612"/>
                            <a:pt x="6797675" y="541338"/>
                            <a:pt x="6848475" y="441325"/>
                          </a:cubicBezTo>
                          <a:cubicBezTo>
                            <a:pt x="6899275" y="341312"/>
                            <a:pt x="6919912" y="304800"/>
                            <a:pt x="6962775" y="241300"/>
                          </a:cubicBezTo>
                          <a:cubicBezTo>
                            <a:pt x="7005638" y="177800"/>
                            <a:pt x="7067550" y="98425"/>
                            <a:pt x="7105650" y="60325"/>
                          </a:cubicBezTo>
                          <a:cubicBezTo>
                            <a:pt x="7143750" y="22225"/>
                            <a:pt x="7170738" y="20638"/>
                            <a:pt x="7191375" y="1270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00CC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29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7" y="2890"/>
                      <a:ext cx="83" cy="62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30" name="Rectangle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19" y="2950"/>
                      <a:ext cx="83" cy="62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31" name="Rectangle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2" y="2890"/>
                      <a:ext cx="93" cy="62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13532" name="Rectangle 220"/>
              <p:cNvSpPr>
                <a:spLocks noChangeArrowheads="1"/>
              </p:cNvSpPr>
              <p:nvPr/>
            </p:nvSpPr>
            <p:spPr bwMode="auto">
              <a:xfrm>
                <a:off x="8655" y="2235"/>
                <a:ext cx="2929" cy="133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533" name="Line 221"/>
            <p:cNvSpPr>
              <a:spLocks noChangeShapeType="1"/>
            </p:cNvSpPr>
            <p:nvPr/>
          </p:nvSpPr>
          <p:spPr bwMode="auto">
            <a:xfrm>
              <a:off x="2993" y="1508"/>
              <a:ext cx="0" cy="4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34" name="Line 222"/>
            <p:cNvSpPr>
              <a:spLocks noChangeShapeType="1"/>
            </p:cNvSpPr>
            <p:nvPr/>
          </p:nvSpPr>
          <p:spPr bwMode="auto">
            <a:xfrm>
              <a:off x="3082" y="1493"/>
              <a:ext cx="0" cy="4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35" name="Line 223"/>
            <p:cNvSpPr>
              <a:spLocks noChangeShapeType="1"/>
            </p:cNvSpPr>
            <p:nvPr/>
          </p:nvSpPr>
          <p:spPr bwMode="auto">
            <a:xfrm>
              <a:off x="2632" y="1902"/>
              <a:ext cx="3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36" name="Line 224"/>
            <p:cNvSpPr>
              <a:spLocks noChangeShapeType="1"/>
            </p:cNvSpPr>
            <p:nvPr/>
          </p:nvSpPr>
          <p:spPr bwMode="auto">
            <a:xfrm flipH="1">
              <a:off x="3077" y="1902"/>
              <a:ext cx="25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61" name="Rectangle 49"/>
          <p:cNvSpPr>
            <a:spLocks noChangeArrowheads="1"/>
          </p:cNvSpPr>
          <p:nvPr/>
        </p:nvSpPr>
        <p:spPr bwMode="auto">
          <a:xfrm>
            <a:off x="76200" y="2819400"/>
            <a:ext cx="3276600" cy="1447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E8E8F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/>
              <a:t>PS </a:t>
            </a:r>
            <a:r>
              <a:rPr lang="en-GB" sz="1800"/>
              <a:t>area is reduced in x due to the dynamics of the parametric resonance and reduced in x’ by ionization cooling</a:t>
            </a:r>
            <a:r>
              <a:rPr lang="en-GB" sz="1800">
                <a:latin typeface="Times New Roman" pitchFamily="18" charset="0"/>
              </a:rPr>
              <a:t>. 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13578" name="Text Box 266"/>
          <p:cNvSpPr txBox="1">
            <a:spLocks noChangeArrowheads="1"/>
          </p:cNvSpPr>
          <p:nvPr/>
        </p:nvSpPr>
        <p:spPr bwMode="auto">
          <a:xfrm>
            <a:off x="228600" y="2362200"/>
            <a:ext cx="11033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Old PIC:</a:t>
            </a:r>
          </a:p>
        </p:txBody>
      </p:sp>
      <p:sp>
        <p:nvSpPr>
          <p:cNvPr id="13579" name="Text Box 267"/>
          <p:cNvSpPr txBox="1">
            <a:spLocks noChangeArrowheads="1"/>
          </p:cNvSpPr>
          <p:nvPr/>
        </p:nvSpPr>
        <p:spPr bwMode="auto">
          <a:xfrm>
            <a:off x="204788" y="4419600"/>
            <a:ext cx="230981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“epicycle HCC” PIC</a:t>
            </a:r>
          </a:p>
        </p:txBody>
      </p:sp>
      <p:sp>
        <p:nvSpPr>
          <p:cNvPr id="13580" name="Rectangle 268"/>
          <p:cNvSpPr>
            <a:spLocks noChangeArrowheads="1"/>
          </p:cNvSpPr>
          <p:nvPr/>
        </p:nvSpPr>
        <p:spPr bwMode="auto">
          <a:xfrm>
            <a:off x="152400" y="5029200"/>
            <a:ext cx="4343400" cy="1219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E8E8F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/>
              <a:t>HCC with 2 periods: an additional helical field of opposite helicity to create  alternating dispersion – modified orbit from simple spiral </a:t>
            </a:r>
          </a:p>
        </p:txBody>
      </p:sp>
      <p:sp>
        <p:nvSpPr>
          <p:cNvPr id="13581" name="Text Box 269"/>
          <p:cNvSpPr txBox="1">
            <a:spLocks noChangeArrowheads="1"/>
          </p:cNvSpPr>
          <p:nvPr/>
        </p:nvSpPr>
        <p:spPr bwMode="auto">
          <a:xfrm>
            <a:off x="5927725" y="6188075"/>
            <a:ext cx="2420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Y. Derbenev’s talk</a:t>
            </a:r>
          </a:p>
        </p:txBody>
      </p:sp>
      <p:grpSp>
        <p:nvGrpSpPr>
          <p:cNvPr id="23" name="Group 275"/>
          <p:cNvGrpSpPr>
            <a:grpSpLocks/>
          </p:cNvGrpSpPr>
          <p:nvPr/>
        </p:nvGrpSpPr>
        <p:grpSpPr bwMode="auto">
          <a:xfrm>
            <a:off x="4572000" y="5334000"/>
            <a:ext cx="1905000" cy="704850"/>
            <a:chOff x="2256" y="2592"/>
            <a:chExt cx="3168" cy="1068"/>
          </a:xfrm>
        </p:grpSpPr>
        <p:pic>
          <p:nvPicPr>
            <p:cNvPr id="13584" name="Picture 8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56" y="2640"/>
              <a:ext cx="1032" cy="1020"/>
            </a:xfrm>
            <a:prstGeom prst="rect">
              <a:avLst/>
            </a:prstGeom>
            <a:noFill/>
          </p:spPr>
        </p:pic>
        <p:pic>
          <p:nvPicPr>
            <p:cNvPr id="13583" name="Picture 8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16" y="2592"/>
              <a:ext cx="1050" cy="1020"/>
            </a:xfrm>
            <a:prstGeom prst="rect">
              <a:avLst/>
            </a:prstGeom>
            <a:noFill/>
          </p:spPr>
        </p:pic>
        <p:pic>
          <p:nvPicPr>
            <p:cNvPr id="13582" name="Picture 8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60" y="2592"/>
              <a:ext cx="1164" cy="1020"/>
            </a:xfrm>
            <a:prstGeom prst="rect">
              <a:avLst/>
            </a:prstGeom>
            <a:noFill/>
          </p:spPr>
        </p:pic>
      </p:grpSp>
      <p:sp>
        <p:nvSpPr>
          <p:cNvPr id="13585" name="Rectangle 273"/>
          <p:cNvSpPr>
            <a:spLocks noChangeArrowheads="1"/>
          </p:cNvSpPr>
          <p:nvPr/>
        </p:nvSpPr>
        <p:spPr bwMode="auto">
          <a:xfrm>
            <a:off x="0" y="839788"/>
            <a:ext cx="358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n-US" sz="1000">
                <a:latin typeface="Times" charset="0"/>
                <a:cs typeface="Times New Roman" pitchFamily="18" charset="0"/>
              </a:rPr>
              <a:t>     </a:t>
            </a:r>
            <a:endParaRPr 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A. C. Cummings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1756-40C1-452C-90E1-B2C2CEE9BC99}" type="slidenum">
              <a:rPr lang="en-US"/>
              <a:pPr/>
              <a:t>12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Transport to Pbar Trap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Arial" pitchFamily="34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105400" y="6019800"/>
            <a:ext cx="3390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T. Roberts, SBIR proposal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228600" y="914400"/>
            <a:ext cx="8305800" cy="2590800"/>
            <a:chOff x="0" y="1200"/>
            <a:chExt cx="5568" cy="1953"/>
          </a:xfrm>
        </p:grpSpPr>
        <p:pic>
          <p:nvPicPr>
            <p:cNvPr id="3379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200"/>
              <a:ext cx="3378" cy="1953"/>
            </a:xfrm>
            <a:prstGeom prst="rect">
              <a:avLst/>
            </a:prstGeom>
            <a:noFill/>
          </p:spPr>
        </p:pic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3264" y="1680"/>
              <a:ext cx="2304" cy="1056"/>
              <a:chOff x="3264" y="1536"/>
              <a:chExt cx="2304" cy="1248"/>
            </a:xfrm>
          </p:grpSpPr>
          <p:sp>
            <p:nvSpPr>
              <p:cNvPr id="33804" name="Rectangle 12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672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5" name="Rectangle 13"/>
              <p:cNvSpPr>
                <a:spLocks noChangeArrowheads="1"/>
              </p:cNvSpPr>
              <p:nvPr/>
            </p:nvSpPr>
            <p:spPr bwMode="auto">
              <a:xfrm>
                <a:off x="3456" y="1584"/>
                <a:ext cx="96" cy="672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6" name="Rectangle 14"/>
              <p:cNvSpPr>
                <a:spLocks noChangeArrowheads="1"/>
              </p:cNvSpPr>
              <p:nvPr/>
            </p:nvSpPr>
            <p:spPr bwMode="auto">
              <a:xfrm>
                <a:off x="3552" y="1536"/>
                <a:ext cx="96" cy="672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7" name="Rectangle 15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96" cy="672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8" name="Rectangle 16"/>
              <p:cNvSpPr>
                <a:spLocks noChangeArrowheads="1"/>
              </p:cNvSpPr>
              <p:nvPr/>
            </p:nvSpPr>
            <p:spPr bwMode="auto">
              <a:xfrm>
                <a:off x="3648" y="1536"/>
                <a:ext cx="96" cy="672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9" name="Rectangle 17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96" cy="672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0" name="Rectangle 18"/>
              <p:cNvSpPr>
                <a:spLocks noChangeArrowheads="1"/>
              </p:cNvSpPr>
              <p:nvPr/>
            </p:nvSpPr>
            <p:spPr bwMode="auto">
              <a:xfrm>
                <a:off x="3840" y="1632"/>
                <a:ext cx="96" cy="672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1" name="Rectangle 19"/>
              <p:cNvSpPr>
                <a:spLocks noChangeArrowheads="1"/>
              </p:cNvSpPr>
              <p:nvPr/>
            </p:nvSpPr>
            <p:spPr bwMode="auto">
              <a:xfrm>
                <a:off x="3936" y="1728"/>
                <a:ext cx="96" cy="672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30"/>
              <p:cNvGrpSpPr>
                <a:grpSpLocks/>
              </p:cNvGrpSpPr>
              <p:nvPr/>
            </p:nvGrpSpPr>
            <p:grpSpPr bwMode="auto">
              <a:xfrm>
                <a:off x="4032" y="1824"/>
                <a:ext cx="768" cy="960"/>
                <a:chOff x="4272" y="2688"/>
                <a:chExt cx="768" cy="960"/>
              </a:xfrm>
            </p:grpSpPr>
            <p:sp>
              <p:nvSpPr>
                <p:cNvPr id="33813" name="Rectangle 21"/>
                <p:cNvSpPr>
                  <a:spLocks noChangeArrowheads="1"/>
                </p:cNvSpPr>
                <p:nvPr/>
              </p:nvSpPr>
              <p:spPr bwMode="auto">
                <a:xfrm>
                  <a:off x="4368" y="2832"/>
                  <a:ext cx="96" cy="67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4" name="Rectangle 22"/>
                <p:cNvSpPr>
                  <a:spLocks noChangeArrowheads="1"/>
                </p:cNvSpPr>
                <p:nvPr/>
              </p:nvSpPr>
              <p:spPr bwMode="auto">
                <a:xfrm>
                  <a:off x="4464" y="2928"/>
                  <a:ext cx="96" cy="67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5" name="Rectangle 23"/>
                <p:cNvSpPr>
                  <a:spLocks noChangeArrowheads="1"/>
                </p:cNvSpPr>
                <p:nvPr/>
              </p:nvSpPr>
              <p:spPr bwMode="auto">
                <a:xfrm>
                  <a:off x="4560" y="2976"/>
                  <a:ext cx="96" cy="67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6" name="Rectangle 24"/>
                <p:cNvSpPr>
                  <a:spLocks noChangeArrowheads="1"/>
                </p:cNvSpPr>
                <p:nvPr/>
              </p:nvSpPr>
              <p:spPr bwMode="auto">
                <a:xfrm>
                  <a:off x="4272" y="2688"/>
                  <a:ext cx="96" cy="67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7" name="Rectangle 25"/>
                <p:cNvSpPr>
                  <a:spLocks noChangeArrowheads="1"/>
                </p:cNvSpPr>
                <p:nvPr/>
              </p:nvSpPr>
              <p:spPr bwMode="auto">
                <a:xfrm>
                  <a:off x="4656" y="2976"/>
                  <a:ext cx="96" cy="67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8" name="Rectangle 26"/>
                <p:cNvSpPr>
                  <a:spLocks noChangeArrowheads="1"/>
                </p:cNvSpPr>
                <p:nvPr/>
              </p:nvSpPr>
              <p:spPr bwMode="auto">
                <a:xfrm>
                  <a:off x="4752" y="2928"/>
                  <a:ext cx="96" cy="67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9" name="Rectangle 27"/>
                <p:cNvSpPr>
                  <a:spLocks noChangeArrowheads="1"/>
                </p:cNvSpPr>
                <p:nvPr/>
              </p:nvSpPr>
              <p:spPr bwMode="auto">
                <a:xfrm>
                  <a:off x="4848" y="2880"/>
                  <a:ext cx="96" cy="67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0" name="Rectangle 28"/>
                <p:cNvSpPr>
                  <a:spLocks noChangeArrowheads="1"/>
                </p:cNvSpPr>
                <p:nvPr/>
              </p:nvSpPr>
              <p:spPr bwMode="auto">
                <a:xfrm>
                  <a:off x="4944" y="2784"/>
                  <a:ext cx="96" cy="67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39"/>
              <p:cNvGrpSpPr>
                <a:grpSpLocks/>
              </p:cNvGrpSpPr>
              <p:nvPr/>
            </p:nvGrpSpPr>
            <p:grpSpPr bwMode="auto">
              <a:xfrm>
                <a:off x="4800" y="1584"/>
                <a:ext cx="768" cy="960"/>
                <a:chOff x="3360" y="1632"/>
                <a:chExt cx="768" cy="960"/>
              </a:xfrm>
            </p:grpSpPr>
            <p:sp>
              <p:nvSpPr>
                <p:cNvPr id="33823" name="Rectangle 31"/>
                <p:cNvSpPr>
                  <a:spLocks noChangeArrowheads="1"/>
                </p:cNvSpPr>
                <p:nvPr/>
              </p:nvSpPr>
              <p:spPr bwMode="auto">
                <a:xfrm>
                  <a:off x="3456" y="1776"/>
                  <a:ext cx="96" cy="67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4" name="Rectangle 32"/>
                <p:cNvSpPr>
                  <a:spLocks noChangeArrowheads="1"/>
                </p:cNvSpPr>
                <p:nvPr/>
              </p:nvSpPr>
              <p:spPr bwMode="auto">
                <a:xfrm>
                  <a:off x="3552" y="1680"/>
                  <a:ext cx="96" cy="67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5" name="Rectangle 33"/>
                <p:cNvSpPr>
                  <a:spLocks noChangeArrowheads="1"/>
                </p:cNvSpPr>
                <p:nvPr/>
              </p:nvSpPr>
              <p:spPr bwMode="auto">
                <a:xfrm>
                  <a:off x="3648" y="1632"/>
                  <a:ext cx="96" cy="67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6" name="Rectangle 34"/>
                <p:cNvSpPr>
                  <a:spLocks noChangeArrowheads="1"/>
                </p:cNvSpPr>
                <p:nvPr/>
              </p:nvSpPr>
              <p:spPr bwMode="auto">
                <a:xfrm>
                  <a:off x="3360" y="1920"/>
                  <a:ext cx="96" cy="67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7" name="Rectangle 35"/>
                <p:cNvSpPr>
                  <a:spLocks noChangeArrowheads="1"/>
                </p:cNvSpPr>
                <p:nvPr/>
              </p:nvSpPr>
              <p:spPr bwMode="auto">
                <a:xfrm>
                  <a:off x="3744" y="1632"/>
                  <a:ext cx="96" cy="67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8" name="Rectangle 36"/>
                <p:cNvSpPr>
                  <a:spLocks noChangeArrowheads="1"/>
                </p:cNvSpPr>
                <p:nvPr/>
              </p:nvSpPr>
              <p:spPr bwMode="auto">
                <a:xfrm>
                  <a:off x="3840" y="1680"/>
                  <a:ext cx="96" cy="67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9" name="Rectangle 37"/>
                <p:cNvSpPr>
                  <a:spLocks noChangeArrowheads="1"/>
                </p:cNvSpPr>
                <p:nvPr/>
              </p:nvSpPr>
              <p:spPr bwMode="auto">
                <a:xfrm>
                  <a:off x="3936" y="1728"/>
                  <a:ext cx="96" cy="67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0" name="Rectangle 38"/>
                <p:cNvSpPr>
                  <a:spLocks noChangeArrowheads="1"/>
                </p:cNvSpPr>
                <p:nvPr/>
              </p:nvSpPr>
              <p:spPr bwMode="auto">
                <a:xfrm>
                  <a:off x="4032" y="1824"/>
                  <a:ext cx="96" cy="67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3834" name="Text Box 42"/>
          <p:cNvSpPr txBox="1">
            <a:spLocks noChangeArrowheads="1"/>
          </p:cNvSpPr>
          <p:nvPr/>
        </p:nvSpPr>
        <p:spPr bwMode="auto">
          <a:xfrm>
            <a:off x="152400" y="3962400"/>
            <a:ext cx="3886200" cy="2225675"/>
          </a:xfrm>
          <a:prstGeom prst="rect">
            <a:avLst/>
          </a:prstGeom>
          <a:gradFill rotWithShape="1">
            <a:gsLst>
              <a:gs pos="0">
                <a:srgbClr val="D6DDF2">
                  <a:gamma/>
                  <a:tint val="0"/>
                  <a:invGamma/>
                </a:srgbClr>
              </a:gs>
              <a:gs pos="100000">
                <a:srgbClr val="D6DDF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Frictional cooling can provide exceptionally low-emittance beams of unstable ions, alphas and antiprotons. The particle refrigerator makes it practical to do so with high intensities. </a:t>
            </a:r>
          </a:p>
        </p:txBody>
      </p:sp>
      <p:sp>
        <p:nvSpPr>
          <p:cNvPr id="33837" name="Text Box 45"/>
          <p:cNvSpPr txBox="1">
            <a:spLocks noChangeArrowheads="1"/>
          </p:cNvSpPr>
          <p:nvPr/>
        </p:nvSpPr>
        <p:spPr bwMode="auto">
          <a:xfrm>
            <a:off x="5867400" y="1066800"/>
            <a:ext cx="2276475" cy="333375"/>
          </a:xfrm>
          <a:prstGeom prst="rect">
            <a:avLst/>
          </a:prstGeom>
          <a:solidFill>
            <a:srgbClr val="B9CDE5"/>
          </a:solidFill>
          <a:ln w="2857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 Rounded MT Bold" pitchFamily="34" charset="0"/>
              </a:rPr>
              <a:t>HCC Transport Channel</a:t>
            </a:r>
          </a:p>
        </p:txBody>
      </p:sp>
      <p:pic>
        <p:nvPicPr>
          <p:cNvPr id="33838" name="Picture 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657600"/>
            <a:ext cx="44958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A. C. Cummings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981200" y="6477000"/>
            <a:ext cx="5029200" cy="381000"/>
          </a:xfrm>
        </p:spPr>
        <p:txBody>
          <a:bodyPr/>
          <a:lstStyle/>
          <a:p>
            <a:pPr algn="ctr"/>
            <a:fld id="{9308CAC7-09B3-4AA9-861D-F61EABAA0709}" type="slidenum">
              <a:rPr lang="en-US"/>
              <a:pPr algn="ctr"/>
              <a:t>13</a:t>
            </a:fld>
            <a:endParaRPr lang="en-US"/>
          </a:p>
        </p:txBody>
      </p:sp>
      <p:pic>
        <p:nvPicPr>
          <p:cNvPr id="20488" name="Picture 8" descr="rev_nov29_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962400"/>
            <a:ext cx="36576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FCCC468-EA05-42D7-8A7C-EB51EBD84B6A}" type="slidenum">
              <a:rPr lang="en-US" sz="1400">
                <a:latin typeface="+mn-lt"/>
              </a:rPr>
              <a:pPr algn="r">
                <a:defRPr/>
              </a:pPr>
              <a:t>13</a:t>
            </a:fld>
            <a:endParaRPr lang="en-US" sz="1400">
              <a:latin typeface="+mn-lt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MANX </a:t>
            </a:r>
            <a:r>
              <a:rPr lang="en-US" dirty="0"/>
              <a:t>channel</a:t>
            </a:r>
          </a:p>
        </p:txBody>
      </p:sp>
      <p:pic>
        <p:nvPicPr>
          <p:cNvPr id="20484" name="Picture 3" descr="rev_nov29_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838200"/>
            <a:ext cx="46482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4724400" y="1047750"/>
            <a:ext cx="4191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>
              <a:buFontTx/>
              <a:buChar char="•"/>
            </a:pPr>
            <a:r>
              <a:rPr lang="en-US" sz="1800"/>
              <a:t>Use Liquid He absorber</a:t>
            </a:r>
          </a:p>
          <a:p>
            <a:pPr marL="173038" indent="-173038">
              <a:buFontTx/>
              <a:buChar char="•"/>
            </a:pPr>
            <a:r>
              <a:rPr lang="en-US" sz="1800"/>
              <a:t>No RF cavity</a:t>
            </a:r>
          </a:p>
          <a:p>
            <a:pPr marL="173038" indent="-173038">
              <a:buFontTx/>
              <a:buChar char="•"/>
            </a:pPr>
            <a:r>
              <a:rPr lang="en-US" sz="1800"/>
              <a:t>Length of cooling channel: 3.2 m</a:t>
            </a:r>
          </a:p>
          <a:p>
            <a:pPr marL="173038" indent="-173038">
              <a:buFontTx/>
              <a:buChar char="•"/>
            </a:pPr>
            <a:r>
              <a:rPr lang="en-US" sz="1800"/>
              <a:t>Length of matching section: 2.4 m</a:t>
            </a:r>
          </a:p>
          <a:p>
            <a:pPr marL="173038" indent="-173038">
              <a:buFontTx/>
              <a:buChar char="•"/>
            </a:pPr>
            <a:r>
              <a:rPr lang="en-US" sz="1800"/>
              <a:t>Helical pitch k: 1.0</a:t>
            </a:r>
          </a:p>
          <a:p>
            <a:pPr marL="173038" indent="-173038">
              <a:buFontTx/>
              <a:buChar char="•"/>
            </a:pPr>
            <a:r>
              <a:rPr lang="en-US" sz="1800"/>
              <a:t>Helical orbit radius: 25 cm</a:t>
            </a:r>
          </a:p>
          <a:p>
            <a:pPr marL="173038" indent="-173038">
              <a:buFontTx/>
              <a:buChar char="•"/>
            </a:pPr>
            <a:r>
              <a:rPr lang="en-US" sz="1800"/>
              <a:t>Helical period: 1.6 m</a:t>
            </a:r>
          </a:p>
          <a:p>
            <a:pPr marL="173038" indent="-173038">
              <a:buFontTx/>
              <a:buChar char="•"/>
            </a:pPr>
            <a:r>
              <a:rPr lang="en-US" sz="1800"/>
              <a:t>Transverse cooling: ~1.3</a:t>
            </a:r>
          </a:p>
          <a:p>
            <a:pPr marL="173038" indent="-173038">
              <a:buFontTx/>
              <a:buChar char="•"/>
            </a:pPr>
            <a:r>
              <a:rPr lang="en-US" sz="1800"/>
              <a:t>Longitudinal cooling: ~1.3</a:t>
            </a:r>
          </a:p>
          <a:p>
            <a:pPr marL="173038" indent="-173038">
              <a:buFontTx/>
              <a:buChar char="•"/>
            </a:pPr>
            <a:r>
              <a:rPr lang="en-US" sz="1800" b="1"/>
              <a:t>6D cooling: ~2</a:t>
            </a:r>
          </a:p>
        </p:txBody>
      </p:sp>
      <p:pic>
        <p:nvPicPr>
          <p:cNvPr id="20487" name="Picture 11" descr="manxsh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0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3" name="Text Box 43"/>
          <p:cNvSpPr txBox="1">
            <a:spLocks noChangeArrowheads="1"/>
          </p:cNvSpPr>
          <p:nvPr/>
        </p:nvSpPr>
        <p:spPr bwMode="auto">
          <a:xfrm>
            <a:off x="152400" y="4556125"/>
            <a:ext cx="4419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/>
              <a:t>Innovative superconducting Helical </a:t>
            </a:r>
            <a:r>
              <a:rPr lang="en-US" b="1" dirty="0" err="1"/>
              <a:t>Solenoidal</a:t>
            </a:r>
            <a:r>
              <a:rPr lang="en-US" dirty="0"/>
              <a:t> (HS) magnet is the major component of a momentum-dependent </a:t>
            </a:r>
            <a:r>
              <a:rPr lang="en-US" b="1" dirty="0"/>
              <a:t>Helical Cooling Channel</a:t>
            </a:r>
            <a:r>
              <a:rPr lang="en-US" dirty="0"/>
              <a:t> (HCC) </a:t>
            </a:r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7696200" y="4876800"/>
            <a:ext cx="1295400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latin typeface="Arial" pitchFamily="34" charset="0"/>
              </a:rPr>
              <a:t>G4BL Simulation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A. C. Cummings</a:t>
            </a:r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1A5FBE5-4165-4089-BA1C-0CC5D28BF369}" type="slidenum">
              <a:rPr lang="en-US"/>
              <a:pPr algn="ctr"/>
              <a:t>14</a:t>
            </a:fld>
            <a:endParaRPr lang="en-US" dirty="0"/>
          </a:p>
        </p:txBody>
      </p:sp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Possible MANX configurations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15E454D-F369-49F5-BC5E-577C8D153A9A}" type="slidenum">
              <a:rPr lang="en-US" sz="1400" i="1">
                <a:latin typeface="+mn-lt"/>
              </a:rPr>
              <a:pPr algn="r">
                <a:defRPr/>
              </a:pPr>
              <a:t>14</a:t>
            </a:fld>
            <a:endParaRPr lang="en-US" sz="1400" i="1">
              <a:latin typeface="+mn-lt"/>
            </a:endParaRPr>
          </a:p>
        </p:txBody>
      </p:sp>
      <p:pic>
        <p:nvPicPr>
          <p:cNvPr id="23561" name="Picture 11" descr="rev_jul27_0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376363"/>
            <a:ext cx="381000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867400" y="762000"/>
            <a:ext cx="2289175" cy="527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Palatino Linotype" pitchFamily="18" charset="0"/>
              </a:rPr>
              <a:t>Increase gap between coils</a:t>
            </a:r>
          </a:p>
          <a:p>
            <a:r>
              <a:rPr lang="en-US" sz="1400">
                <a:latin typeface="Palatino Linotype" pitchFamily="18" charset="0"/>
              </a:rPr>
              <a:t>from 20 mm to 100 mm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49225" y="762000"/>
            <a:ext cx="4803775" cy="2590800"/>
            <a:chOff x="94" y="660"/>
            <a:chExt cx="2786" cy="1548"/>
          </a:xfrm>
        </p:grpSpPr>
        <p:pic>
          <p:nvPicPr>
            <p:cNvPr id="23559" name="Picture 43" descr="rev_jul27_10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4" y="660"/>
              <a:ext cx="2786" cy="1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720" y="856"/>
              <a:ext cx="512" cy="26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024" y="1520"/>
              <a:ext cx="512" cy="26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264" y="1144"/>
              <a:ext cx="736" cy="36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104" y="1040"/>
              <a:ext cx="288" cy="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840" y="1416"/>
              <a:ext cx="287" cy="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1544" y="1040"/>
              <a:ext cx="440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FF0000"/>
                  </a:solidFill>
                  <a:latin typeface="+mj-lt"/>
                </a:rPr>
                <a:t>HCC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52" y="1344"/>
              <a:ext cx="667" cy="2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accent1"/>
                  </a:solidFill>
                  <a:latin typeface="+mj-lt"/>
                </a:rPr>
                <a:t>Matching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68" y="744"/>
              <a:ext cx="667" cy="2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accent1"/>
                  </a:solidFill>
                  <a:latin typeface="+mj-lt"/>
                </a:rPr>
                <a:t>Matching</a:t>
              </a:r>
            </a:p>
          </p:txBody>
        </p:sp>
      </p:grpSp>
      <p:pic>
        <p:nvPicPr>
          <p:cNvPr id="23573" name="Picture 2"/>
          <p:cNvPicPr>
            <a:picLocks noChangeAspect="1" noChangeArrowheads="1"/>
          </p:cNvPicPr>
          <p:nvPr/>
        </p:nvPicPr>
        <p:blipFill>
          <a:blip r:embed="rId4"/>
          <a:srcRect t="9160" b="12825"/>
          <a:stretch>
            <a:fillRect/>
          </a:stretch>
        </p:blipFill>
        <p:spPr bwMode="auto">
          <a:xfrm>
            <a:off x="4267200" y="3633788"/>
            <a:ext cx="44958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74" name="TextBox 21"/>
          <p:cNvSpPr txBox="1">
            <a:spLocks noChangeArrowheads="1"/>
          </p:cNvSpPr>
          <p:nvPr/>
        </p:nvSpPr>
        <p:spPr bwMode="auto">
          <a:xfrm>
            <a:off x="5410200" y="2895600"/>
            <a:ext cx="350520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/>
              <a:t>Without matching – requires transverse displacement of downstream spectrometer (with MICE spectrometers)</a:t>
            </a:r>
          </a:p>
        </p:txBody>
      </p:sp>
      <p:sp>
        <p:nvSpPr>
          <p:cNvPr id="23560" name="TextBox 45"/>
          <p:cNvSpPr txBox="1">
            <a:spLocks noChangeArrowheads="1"/>
          </p:cNvSpPr>
          <p:nvPr/>
        </p:nvSpPr>
        <p:spPr bwMode="auto">
          <a:xfrm>
            <a:off x="152400" y="2640013"/>
            <a:ext cx="2971800" cy="7556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sz="1400"/>
              <a:t>Helix period = 1.2 m</a:t>
            </a:r>
          </a:p>
          <a:p>
            <a:pPr>
              <a:buFont typeface="Arial" pitchFamily="34" charset="0"/>
              <a:buNone/>
            </a:pPr>
            <a:r>
              <a:rPr lang="en-US" sz="1400"/>
              <a:t>Coil length = 0.05 m</a:t>
            </a:r>
          </a:p>
          <a:p>
            <a:pPr>
              <a:buFont typeface="Arial" pitchFamily="34" charset="0"/>
              <a:buNone/>
            </a:pPr>
            <a:r>
              <a:rPr lang="en-US" sz="1400"/>
              <a:t>Gap between coils = 0.01m</a:t>
            </a:r>
          </a:p>
        </p:txBody>
      </p:sp>
      <p:pic>
        <p:nvPicPr>
          <p:cNvPr id="2357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673475"/>
            <a:ext cx="35814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80" name="TextBox 21"/>
          <p:cNvSpPr txBox="1">
            <a:spLocks noChangeArrowheads="1"/>
          </p:cNvSpPr>
          <p:nvPr/>
        </p:nvSpPr>
        <p:spPr bwMode="auto">
          <a:xfrm>
            <a:off x="1752600" y="3886200"/>
            <a:ext cx="24384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/>
              <a:t>Matching sections</a:t>
            </a:r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 flipH="1">
            <a:off x="1905000" y="4191000"/>
            <a:ext cx="838200" cy="381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2971800" y="4191000"/>
            <a:ext cx="0" cy="1066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A. C. Cummings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112C-2238-4207-A4F7-49AB7475AF99}" type="slidenum">
              <a:rPr lang="en-US"/>
              <a:pPr/>
              <a:t>15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HCC  and FNAL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Bookman Old Style" pitchFamily="18" charset="0"/>
              </a:rPr>
              <a:t>HCC development </a:t>
            </a:r>
            <a:r>
              <a:rPr lang="en-US" sz="2400" dirty="0" smtClean="0">
                <a:latin typeface="Bookman Old Style" pitchFamily="18" charset="0"/>
              </a:rPr>
              <a:t>is relevant </a:t>
            </a:r>
            <a:r>
              <a:rPr lang="en-US" sz="2400" dirty="0">
                <a:latin typeface="Bookman Old Style" pitchFamily="18" charset="0"/>
              </a:rPr>
              <a:t>to Project X physics and all initial stages of MC/NF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Bookman Old Style" pitchFamily="18" charset="0"/>
              </a:rPr>
              <a:t>MTA HP RF beam </a:t>
            </a:r>
            <a:r>
              <a:rPr lang="en-US" sz="2400" dirty="0" smtClean="0">
                <a:latin typeface="Bookman Old Style" pitchFamily="18" charset="0"/>
              </a:rPr>
              <a:t>tests are about to start</a:t>
            </a:r>
            <a:endParaRPr lang="en-US" sz="2400" dirty="0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Bookman Old Style" pitchFamily="18" charset="0"/>
              </a:rPr>
              <a:t>HCC theory is being simulated and refined: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RF studies </a:t>
            </a:r>
            <a:r>
              <a:rPr lang="en-US" dirty="0" smtClean="0"/>
              <a:t>can influence the</a:t>
            </a:r>
            <a:r>
              <a:rPr lang="en-US" sz="2000" dirty="0" smtClean="0"/>
              <a:t> </a:t>
            </a:r>
            <a:r>
              <a:rPr lang="en-US" sz="2000" dirty="0"/>
              <a:t>HCC MANX design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Bookman Old Style" pitchFamily="18" charset="0"/>
              </a:rPr>
              <a:t>HCC </a:t>
            </a:r>
            <a:r>
              <a:rPr lang="en-US" sz="2400" dirty="0" smtClean="0">
                <a:latin typeface="Bookman Old Style" pitchFamily="18" charset="0"/>
              </a:rPr>
              <a:t>HS 4-coil </a:t>
            </a:r>
            <a:r>
              <a:rPr lang="en-US" sz="2400" dirty="0">
                <a:latin typeface="Bookman Old Style" pitchFamily="18" charset="0"/>
              </a:rPr>
              <a:t>tests </a:t>
            </a:r>
            <a:r>
              <a:rPr lang="en-US" sz="2400" dirty="0" smtClean="0">
                <a:latin typeface="Bookman Old Style" pitchFamily="18" charset="0"/>
              </a:rPr>
              <a:t>a start on practical engineering </a:t>
            </a:r>
            <a:endParaRPr lang="en-US" sz="2400" dirty="0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Bookman Old Style" pitchFamily="18" charset="0"/>
              </a:rPr>
              <a:t>Parallel projects working on critical engineering challenges of a HCC </a:t>
            </a:r>
            <a:r>
              <a:rPr lang="en-US" sz="2400" dirty="0" smtClean="0">
                <a:latin typeface="Bookman Old Style" pitchFamily="18" charset="0"/>
              </a:rPr>
              <a:t>channel</a:t>
            </a:r>
            <a:endParaRPr lang="en-US" sz="2400" dirty="0">
              <a:latin typeface="Bookman Old Style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Bookman Old Style" pitchFamily="18" charset="0"/>
              </a:rPr>
              <a:t>Consistent </a:t>
            </a:r>
            <a:r>
              <a:rPr lang="en-US" sz="2000" dirty="0" smtClean="0">
                <a:latin typeface="Bookman Old Style" pitchFamily="18" charset="0"/>
              </a:rPr>
              <a:t>with and </a:t>
            </a:r>
            <a:r>
              <a:rPr lang="en-US" sz="2000" dirty="0">
                <a:latin typeface="Bookman Old Style" pitchFamily="18" charset="0"/>
              </a:rPr>
              <a:t>complimentary to </a:t>
            </a:r>
            <a:r>
              <a:rPr lang="en-US" sz="2000" dirty="0" smtClean="0">
                <a:latin typeface="Bookman Old Style" pitchFamily="18" charset="0"/>
              </a:rPr>
              <a:t>the 5-year </a:t>
            </a:r>
            <a:r>
              <a:rPr lang="en-US" sz="2000" dirty="0">
                <a:latin typeface="Bookman Old Style" pitchFamily="18" charset="0"/>
              </a:rPr>
              <a:t>plan in critical cooling channel component </a:t>
            </a:r>
            <a:r>
              <a:rPr lang="en-US" sz="2000" dirty="0" smtClean="0">
                <a:latin typeface="Bookman Old Style" pitchFamily="18" charset="0"/>
              </a:rPr>
              <a:t>testing, primarily through additional SBIR-STTR funds</a:t>
            </a:r>
            <a:endParaRPr lang="en-US" sz="2000" dirty="0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Bookman Old Style" pitchFamily="18" charset="0"/>
              </a:rPr>
              <a:t>Muons, Inc. joined MICE – natural </a:t>
            </a:r>
            <a:r>
              <a:rPr lang="en-US" sz="2400" dirty="0" smtClean="0">
                <a:latin typeface="Bookman Old Style" pitchFamily="18" charset="0"/>
              </a:rPr>
              <a:t>MANX collaborators</a:t>
            </a:r>
            <a:r>
              <a:rPr lang="en-US" sz="2400" dirty="0">
                <a:latin typeface="Bookman Old Style" pitchFamily="18" charset="0"/>
              </a:rPr>
              <a:t>, </a:t>
            </a:r>
            <a:r>
              <a:rPr lang="en-US" sz="2400" dirty="0" smtClean="0">
                <a:latin typeface="Bookman Old Style" pitchFamily="18" charset="0"/>
              </a:rPr>
              <a:t>with many </a:t>
            </a:r>
            <a:r>
              <a:rPr lang="en-US" sz="2400" dirty="0">
                <a:latin typeface="Bookman Old Style" pitchFamily="18" charset="0"/>
              </a:rPr>
              <a:t>similar problems and </a:t>
            </a:r>
            <a:r>
              <a:rPr lang="en-US" sz="2400" dirty="0" smtClean="0">
                <a:latin typeface="Bookman Old Style" pitchFamily="18" charset="0"/>
              </a:rPr>
              <a:t>interests</a:t>
            </a:r>
            <a:endParaRPr lang="en-US" sz="24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A. C. Cummings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0321F43-1420-41E6-8F60-CF8B2D7691EE}" type="slidenum">
              <a:rPr lang="en-US"/>
              <a:pPr algn="ctr"/>
              <a:t>2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Characteristics of Helical Cooling </a:t>
            </a:r>
            <a:r>
              <a:rPr lang="en-US" sz="2400" dirty="0" smtClean="0"/>
              <a:t>Channels</a:t>
            </a:r>
            <a:endParaRPr lang="en-US" sz="24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839200" cy="5562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400" dirty="0">
                <a:latin typeface="Bookman Old Style" pitchFamily="18" charset="0"/>
              </a:rPr>
              <a:t>Compactness 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400" dirty="0">
                <a:latin typeface="Bookman Old Style" pitchFamily="18" charset="0"/>
              </a:rPr>
              <a:t>Field homogeneity (continuous solenoid)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400" dirty="0">
                <a:latin typeface="Bookman Old Style" pitchFamily="18" charset="0"/>
              </a:rPr>
              <a:t>HCC theory straightforward to apply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400" dirty="0">
                <a:latin typeface="Bookman Old Style" pitchFamily="18" charset="0"/>
              </a:rPr>
              <a:t>Variability  in the following:</a:t>
            </a:r>
          </a:p>
          <a:p>
            <a:pPr lvl="1">
              <a:lnSpc>
                <a:spcPct val="90000"/>
              </a:lnSpc>
              <a:buClr>
                <a:srgbClr val="CC0000"/>
              </a:buClr>
              <a:buFontTx/>
              <a:buChar char="•"/>
            </a:pPr>
            <a:r>
              <a:rPr lang="en-US" dirty="0">
                <a:latin typeface="Bookman Old Style" pitchFamily="18" charset="0"/>
              </a:rPr>
              <a:t> Absorber</a:t>
            </a:r>
          </a:p>
          <a:p>
            <a:pPr lvl="1">
              <a:lnSpc>
                <a:spcPct val="90000"/>
              </a:lnSpc>
              <a:buClr>
                <a:srgbClr val="CC0000"/>
              </a:buClr>
              <a:buFontTx/>
              <a:buChar char="•"/>
            </a:pPr>
            <a:r>
              <a:rPr lang="en-US" dirty="0">
                <a:latin typeface="Bookman Old Style" pitchFamily="18" charset="0"/>
              </a:rPr>
              <a:t> Fields</a:t>
            </a:r>
          </a:p>
          <a:p>
            <a:pPr lvl="1">
              <a:lnSpc>
                <a:spcPct val="90000"/>
              </a:lnSpc>
              <a:buClr>
                <a:srgbClr val="CC0000"/>
              </a:buClr>
              <a:buFontTx/>
              <a:buChar char="•"/>
            </a:pPr>
            <a:r>
              <a:rPr lang="en-US" dirty="0">
                <a:latin typeface="Bookman Old Style" pitchFamily="18" charset="0"/>
              </a:rPr>
              <a:t> Channel geometry</a:t>
            </a:r>
          </a:p>
          <a:p>
            <a:pPr lvl="1">
              <a:lnSpc>
                <a:spcPct val="90000"/>
              </a:lnSpc>
              <a:buClr>
                <a:srgbClr val="CC0000"/>
              </a:buClr>
              <a:buFontTx/>
              <a:buChar char="•"/>
            </a:pPr>
            <a:r>
              <a:rPr lang="en-US" dirty="0">
                <a:latin typeface="Bookman Old Style" pitchFamily="18" charset="0"/>
              </a:rPr>
              <a:t> Coil construction</a:t>
            </a:r>
          </a:p>
          <a:p>
            <a:pPr lvl="1">
              <a:lnSpc>
                <a:spcPct val="90000"/>
              </a:lnSpc>
              <a:buClr>
                <a:srgbClr val="CC0000"/>
              </a:buClr>
              <a:buFontTx/>
              <a:buChar char="•"/>
            </a:pPr>
            <a:r>
              <a:rPr lang="en-US" dirty="0">
                <a:latin typeface="Bookman Old Style" pitchFamily="18" charset="0"/>
              </a:rPr>
              <a:t> RF or no RF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400" dirty="0">
                <a:latin typeface="Bookman Old Style" pitchFamily="18" charset="0"/>
              </a:rPr>
              <a:t>HCC R &amp; D is relevant to many stages of MC/NF design 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400" dirty="0">
                <a:latin typeface="Bookman Old Style" pitchFamily="18" charset="0"/>
              </a:rPr>
              <a:t>HCC R &amp; D can be an upgrade to MICE experiment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400" dirty="0">
                <a:latin typeface="Bookman Old Style" pitchFamily="18" charset="0"/>
              </a:rPr>
              <a:t>HCC techniques relevant to FNAL near and long-term program</a:t>
            </a:r>
          </a:p>
          <a:p>
            <a:pPr lvl="1">
              <a:lnSpc>
                <a:spcPct val="90000"/>
              </a:lnSpc>
              <a:buClr>
                <a:srgbClr val="CC0000"/>
              </a:buClr>
              <a:buFontTx/>
              <a:buChar char="•"/>
            </a:pPr>
            <a:endParaRPr lang="en-US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A. C. Cummings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751B2C8-E93A-4248-BC3D-82709D5DA933}" type="slidenum">
              <a:rPr lang="en-US"/>
              <a:pPr algn="ctr"/>
              <a:t>3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of HCC Applications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48006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400" dirty="0" smtClean="0">
                <a:latin typeface="Bookman Old Style" pitchFamily="18" charset="0"/>
              </a:rPr>
              <a:t>Pre-cooler</a:t>
            </a:r>
            <a:r>
              <a:rPr lang="en-US" sz="2400" dirty="0" smtClean="0">
                <a:solidFill>
                  <a:srgbClr val="CC0000"/>
                </a:solidFill>
                <a:latin typeface="Bookman Old Style" pitchFamily="18" charset="0"/>
              </a:rPr>
              <a:t>*</a:t>
            </a:r>
            <a:r>
              <a:rPr lang="en-US" sz="2400" dirty="0" smtClean="0">
                <a:latin typeface="Bookman Old Style" pitchFamily="18" charset="0"/>
              </a:rPr>
              <a:t>                                                </a:t>
            </a:r>
            <a:r>
              <a:rPr lang="en-US" sz="1800" dirty="0" smtClean="0">
                <a:solidFill>
                  <a:srgbClr val="FF0000"/>
                </a:solidFill>
                <a:latin typeface="Bookman Old Style" pitchFamily="18" charset="0"/>
              </a:rPr>
              <a:t>Yonehara talk</a:t>
            </a:r>
            <a:endParaRPr lang="en-US" sz="1800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Bookman Old Style" pitchFamily="18" charset="0"/>
              </a:rPr>
              <a:t>Quasi-isochronous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en-US" sz="2400" dirty="0" smtClean="0">
                <a:latin typeface="Bookman Old Style" pitchFamily="18" charset="0"/>
              </a:rPr>
              <a:t>decay channel</a:t>
            </a:r>
            <a:r>
              <a:rPr lang="en-US" sz="2400" dirty="0" smtClean="0">
                <a:solidFill>
                  <a:srgbClr val="CC0000"/>
                </a:solidFill>
                <a:latin typeface="Bookman Old Style" pitchFamily="18" charset="0"/>
              </a:rPr>
              <a:t>* </a:t>
            </a:r>
            <a:r>
              <a:rPr lang="en-US" sz="1800" dirty="0" smtClean="0">
                <a:solidFill>
                  <a:srgbClr val="FF0000"/>
                </a:solidFill>
                <a:latin typeface="Bookman Old Style" pitchFamily="18" charset="0"/>
              </a:rPr>
              <a:t>EPAC08 Yoshikawa/</a:t>
            </a:r>
            <a:endParaRPr lang="en-US" sz="1800" dirty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Bookman Old Style" pitchFamily="18" charset="0"/>
              </a:rPr>
              <a:t>Muon Collider/Neutrino Factory Front End </a:t>
            </a:r>
            <a:r>
              <a:rPr lang="en-US" sz="2400" dirty="0" smtClean="0">
                <a:latin typeface="Bookman Old Style" pitchFamily="18" charset="0"/>
              </a:rPr>
              <a:t>     </a:t>
            </a:r>
            <a:r>
              <a:rPr lang="en-US" sz="1800" dirty="0" smtClean="0">
                <a:solidFill>
                  <a:srgbClr val="FF0000"/>
                </a:solidFill>
                <a:latin typeface="Bookman Old Style" pitchFamily="18" charset="0"/>
              </a:rPr>
              <a:t>Neuffer</a:t>
            </a:r>
            <a:endParaRPr lang="en-US" sz="1800" dirty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Bookman Old Style" pitchFamily="18" charset="0"/>
              </a:rPr>
              <a:t>Stopping Muon </a:t>
            </a:r>
            <a:r>
              <a:rPr lang="en-US" sz="2400" dirty="0" smtClean="0">
                <a:latin typeface="Bookman Old Style" pitchFamily="18" charset="0"/>
              </a:rPr>
              <a:t>Beams</a:t>
            </a:r>
            <a:r>
              <a:rPr lang="en-US" sz="2400" dirty="0" smtClean="0">
                <a:solidFill>
                  <a:srgbClr val="CC0000"/>
                </a:solidFill>
                <a:latin typeface="Bookman Old Style" pitchFamily="18" charset="0"/>
              </a:rPr>
              <a:t>*                         </a:t>
            </a:r>
            <a:r>
              <a:rPr lang="en-US" sz="1800" dirty="0" smtClean="0">
                <a:solidFill>
                  <a:srgbClr val="FF0000"/>
                </a:solidFill>
                <a:latin typeface="Bookman Old Style" pitchFamily="18" charset="0"/>
              </a:rPr>
              <a:t>Ankenbrandt </a:t>
            </a:r>
            <a:r>
              <a:rPr lang="en-US" sz="1800" dirty="0" smtClean="0">
                <a:solidFill>
                  <a:srgbClr val="FF0000"/>
                </a:solidFill>
                <a:latin typeface="Bookman Old Style" pitchFamily="18" charset="0"/>
              </a:rPr>
              <a:t>talk</a:t>
            </a:r>
            <a:endParaRPr lang="en-US" sz="1800" dirty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Bookman Old Style" pitchFamily="18" charset="0"/>
              </a:rPr>
              <a:t>6D Cooling for Muon </a:t>
            </a:r>
            <a:r>
              <a:rPr lang="en-US" sz="2400" dirty="0" smtClean="0">
                <a:latin typeface="Bookman Old Style" pitchFamily="18" charset="0"/>
              </a:rPr>
              <a:t>Colliders</a:t>
            </a: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                  </a:t>
            </a:r>
            <a:r>
              <a:rPr lang="en-US" sz="1800" dirty="0" smtClean="0">
                <a:solidFill>
                  <a:srgbClr val="FF0000"/>
                </a:solidFill>
                <a:latin typeface="Bookman Old Style" pitchFamily="18" charset="0"/>
              </a:rPr>
              <a:t>Yonehara </a:t>
            </a:r>
            <a:r>
              <a:rPr lang="en-US" sz="1800" dirty="0" smtClean="0">
                <a:solidFill>
                  <a:srgbClr val="FF0000"/>
                </a:solidFill>
                <a:latin typeface="Bookman Old Style" pitchFamily="18" charset="0"/>
              </a:rPr>
              <a:t>talk</a:t>
            </a:r>
            <a:endParaRPr lang="en-US" sz="1800" dirty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Bookman Old Style" pitchFamily="18" charset="0"/>
              </a:rPr>
              <a:t>Transition and matching </a:t>
            </a:r>
            <a:r>
              <a:rPr lang="en-US" sz="2400" dirty="0" smtClean="0">
                <a:latin typeface="Bookman Old Style" pitchFamily="18" charset="0"/>
              </a:rPr>
              <a:t>sections</a:t>
            </a:r>
            <a:r>
              <a:rPr lang="en-US" dirty="0" smtClean="0">
                <a:solidFill>
                  <a:srgbClr val="CC0000"/>
                </a:solidFill>
                <a:latin typeface="Bookman Old Style" pitchFamily="18" charset="0"/>
              </a:rPr>
              <a:t>*</a:t>
            </a:r>
            <a:endParaRPr lang="en-US" sz="2400" dirty="0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Bookman Old Style" pitchFamily="18" charset="0"/>
              </a:rPr>
              <a:t>Extreme Cooling: PIC and </a:t>
            </a:r>
            <a:r>
              <a:rPr lang="en-US" sz="2400" dirty="0" smtClean="0">
                <a:latin typeface="Bookman Old Style" pitchFamily="18" charset="0"/>
              </a:rPr>
              <a:t>HCC                  </a:t>
            </a:r>
            <a:r>
              <a:rPr lang="en-US" sz="1800" dirty="0" smtClean="0">
                <a:solidFill>
                  <a:srgbClr val="FF0000"/>
                </a:solidFill>
                <a:latin typeface="Bookman Old Style" pitchFamily="18" charset="0"/>
              </a:rPr>
              <a:t>Derbenev talk</a:t>
            </a:r>
            <a:endParaRPr lang="en-US" sz="1800" dirty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Bookman Old Style" pitchFamily="18" charset="0"/>
              </a:rPr>
              <a:t>Transport to </a:t>
            </a:r>
            <a:r>
              <a:rPr lang="en-US" sz="2400" dirty="0" err="1">
                <a:latin typeface="Bookman Old Style" pitchFamily="18" charset="0"/>
              </a:rPr>
              <a:t>pbar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smtClean="0">
                <a:latin typeface="Bookman Old Style" pitchFamily="18" charset="0"/>
              </a:rPr>
              <a:t>trap</a:t>
            </a:r>
            <a:r>
              <a:rPr lang="en-US" sz="2400" dirty="0" smtClean="0">
                <a:solidFill>
                  <a:srgbClr val="CC0000"/>
                </a:solidFill>
                <a:latin typeface="Bookman Old Style" pitchFamily="18" charset="0"/>
              </a:rPr>
              <a:t>*                    </a:t>
            </a:r>
            <a:r>
              <a:rPr lang="en-US" sz="1800" dirty="0" smtClean="0">
                <a:solidFill>
                  <a:srgbClr val="FF0000"/>
                </a:solidFill>
                <a:latin typeface="Bookman Old Style" pitchFamily="18" charset="0"/>
              </a:rPr>
              <a:t>new Roberts invention</a:t>
            </a:r>
            <a:endParaRPr lang="en-US" sz="1800" dirty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Bookman Old Style" pitchFamily="18" charset="0"/>
              </a:rPr>
              <a:t>Cooling Demonstration: </a:t>
            </a:r>
            <a:r>
              <a:rPr lang="en-US" sz="2400" dirty="0" smtClean="0">
                <a:latin typeface="Bookman Old Style" pitchFamily="18" charset="0"/>
              </a:rPr>
              <a:t>MANX</a:t>
            </a:r>
            <a:r>
              <a:rPr lang="en-US" sz="2400" dirty="0" smtClean="0">
                <a:solidFill>
                  <a:srgbClr val="CC0000"/>
                </a:solidFill>
                <a:latin typeface="Bookman Old Style" pitchFamily="18" charset="0"/>
              </a:rPr>
              <a:t>*</a:t>
            </a: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                 </a:t>
            </a:r>
            <a:r>
              <a:rPr lang="en-US" sz="1800" dirty="0" smtClean="0">
                <a:solidFill>
                  <a:srgbClr val="FF0000"/>
                </a:solidFill>
                <a:latin typeface="Bookman Old Style" pitchFamily="18" charset="0"/>
              </a:rPr>
              <a:t>Yonehara </a:t>
            </a:r>
            <a:r>
              <a:rPr lang="en-US" sz="1800" dirty="0" smtClean="0">
                <a:solidFill>
                  <a:srgbClr val="FF0000"/>
                </a:solidFill>
                <a:latin typeface="Bookman Old Style" pitchFamily="18" charset="0"/>
              </a:rPr>
              <a:t>talk</a:t>
            </a:r>
            <a:endParaRPr lang="en-US" sz="1800" dirty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endParaRPr lang="en-US" sz="800" dirty="0">
              <a:solidFill>
                <a:srgbClr val="CC0000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CC0000"/>
                </a:solidFill>
                <a:latin typeface="Bookman Old Style" pitchFamily="18" charset="0"/>
              </a:rPr>
              <a:t>                    * no RF </a:t>
            </a:r>
            <a:r>
              <a:rPr lang="en-US" sz="2400" dirty="0" smtClean="0">
                <a:solidFill>
                  <a:srgbClr val="CC0000"/>
                </a:solidFill>
                <a:latin typeface="Bookman Old Style" pitchFamily="18" charset="0"/>
              </a:rPr>
              <a:t>required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>
                <a:latin typeface="Bookman Old Style" pitchFamily="18" charset="0"/>
              </a:rPr>
              <a:t>http://www.muonsinc.com/tiki-index.php?page=Papers+and+Reports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>
                <a:latin typeface="Bookman Old Style" pitchFamily="18" charset="0"/>
              </a:rPr>
              <a:t>for relevant EPAC08 papers and other conference references </a:t>
            </a:r>
            <a:endParaRPr lang="en-US" sz="1800" dirty="0" smtClean="0">
              <a:latin typeface="Bookman Old Style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solidFill>
                <a:srgbClr val="CC0000"/>
              </a:solidFill>
              <a:latin typeface="Bookman Old Style" pitchFamily="18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09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Ability to cool in </a:t>
            </a:r>
            <a:r>
              <a:rPr lang="en-US" sz="2400" b="1" dirty="0" smtClean="0"/>
              <a:t>any or all dimensions </a:t>
            </a:r>
            <a:r>
              <a:rPr lang="en-US" sz="2400" b="1" dirty="0"/>
              <a:t>enables many uses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A. C. Cummings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47F6F-B7D9-4C3F-A577-D33561D34979}" type="slidenum">
              <a:rPr lang="en-US"/>
              <a:pPr/>
              <a:t>4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17538"/>
          </a:xfrm>
        </p:spPr>
        <p:txBody>
          <a:bodyPr/>
          <a:lstStyle/>
          <a:p>
            <a:r>
              <a:rPr lang="en-US" sz="2400" dirty="0" smtClean="0"/>
              <a:t>Pre-cooler</a:t>
            </a:r>
            <a:endParaRPr lang="en-US" sz="2400" dirty="0"/>
          </a:p>
        </p:txBody>
      </p:sp>
      <p:pic>
        <p:nvPicPr>
          <p:cNvPr id="16387" name="Picture 3" descr="rev_apr05_09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792288"/>
            <a:ext cx="81534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rev_apr05_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213225"/>
            <a:ext cx="41910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rev_apr05_08_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4267200"/>
            <a:ext cx="449580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7162800" y="3962400"/>
            <a:ext cx="1752600" cy="1066800"/>
          </a:xfrm>
          <a:solidFill>
            <a:srgbClr val="F1E9AD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latin typeface="Bookman Old Style" pitchFamily="18" charset="0"/>
              </a:rPr>
              <a:t>As precooler: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latin typeface="Bookman Old Style" pitchFamily="18" charset="0"/>
              </a:rPr>
              <a:t> - absorber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latin typeface="Bookman Old Style" pitchFamily="18" charset="0"/>
              </a:rPr>
              <a:t> - no RF.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228600" y="3276600"/>
            <a:ext cx="3200400" cy="1066800"/>
          </a:xfrm>
          <a:prstGeom prst="rect">
            <a:avLst/>
          </a:prstGeom>
          <a:solidFill>
            <a:srgbClr val="F1E9A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/>
              <a:t>As a decay channel: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/>
              <a:t>  - no absorber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/>
              <a:t>  - no RF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441325" y="798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 b="1">
              <a:latin typeface="Arial" pitchFamily="34" charset="0"/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152400" y="1066800"/>
            <a:ext cx="8610600" cy="707886"/>
          </a:xfrm>
          <a:prstGeom prst="rect">
            <a:avLst/>
          </a:prstGeom>
          <a:solidFill>
            <a:srgbClr val="F7E8A7"/>
          </a:solidFill>
          <a:ln w="9525">
            <a:solidFill>
              <a:srgbClr val="F7BA7D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Some examples of parameter manipulation from the Derbenev-Johnson HCC theory,  to address specific “front-end” applications: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AAC Feb. 4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A. C. Cummings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4D6F35EA-7630-4559-8280-A056F84B68BB}" type="slidenum">
              <a:rPr lang="en-US" smtClean="0"/>
              <a:pPr algn="ctr">
                <a:defRPr/>
              </a:pPr>
              <a:t>5</a:t>
            </a:fld>
            <a:endParaRPr lang="en-US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914400"/>
            <a:ext cx="57900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49530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0" dirty="0" smtClean="0"/>
              <a:t>Momentum (MeV/c) vs. time (ns) of </a:t>
            </a:r>
            <a:r>
              <a:rPr lang="en-GB" b="0" dirty="0" err="1" smtClean="0"/>
              <a:t>μ</a:t>
            </a:r>
            <a:r>
              <a:rPr lang="en-GB" b="0" baseline="30000" dirty="0" err="1" smtClean="0"/>
              <a:t>+</a:t>
            </a:r>
            <a:r>
              <a:rPr lang="en-GB" b="0" dirty="0" err="1" smtClean="0"/>
              <a:t>s</a:t>
            </a:r>
            <a:r>
              <a:rPr lang="en-GB" b="0" dirty="0" smtClean="0"/>
              <a:t> generated with Gaussian momentum spread of 200 ± 50 MeV/c.  (a) Muons at 14 meters in straight drift channel.  (b) Muons at 10 meters in an IHTC operating at </a:t>
            </a:r>
            <a:r>
              <a:rPr lang="en-GB" b="0" dirty="0" err="1" smtClean="0">
                <a:latin typeface="Symbol" pitchFamily="18" charset="2"/>
              </a:rPr>
              <a:t>g</a:t>
            </a:r>
            <a:r>
              <a:rPr lang="en-GB" b="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b="0" dirty="0" smtClean="0"/>
              <a:t> for muons with p=200 MeV/c</a:t>
            </a:r>
            <a:endParaRPr lang="en-US" b="0" dirty="0"/>
          </a:p>
        </p:txBody>
      </p:sp>
      <p:sp>
        <p:nvSpPr>
          <p:cNvPr id="7" name="Rectangle 6"/>
          <p:cNvSpPr/>
          <p:nvPr/>
        </p:nvSpPr>
        <p:spPr>
          <a:xfrm>
            <a:off x="1524000" y="22860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0" dirty="0" smtClean="0">
                <a:latin typeface="+mj-lt"/>
                <a:ea typeface="+mj-ea"/>
                <a:cs typeface="+mj-cs"/>
              </a:rPr>
              <a:t>Quasi-isochronous </a:t>
            </a:r>
            <a:r>
              <a:rPr lang="en-US" sz="2800" b="0" dirty="0" err="1" smtClean="0">
                <a:latin typeface="+mj-lt"/>
                <a:ea typeface="+mj-ea"/>
                <a:cs typeface="+mj-cs"/>
              </a:rPr>
              <a:t>pion</a:t>
            </a:r>
            <a:r>
              <a:rPr lang="en-US" sz="2800" b="0" dirty="0" smtClean="0">
                <a:latin typeface="+mj-lt"/>
                <a:ea typeface="+mj-ea"/>
                <a:cs typeface="+mj-cs"/>
              </a:rPr>
              <a:t> decay channel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A. C. Cummings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41B1ACB-3428-48BB-970F-604CE065EB30}" type="slidenum">
              <a:rPr lang="en-US"/>
              <a:pPr algn="ctr"/>
              <a:t>6</a:t>
            </a:fld>
            <a:endParaRPr 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    MC or NF Factory Front Ends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724400" y="919163"/>
          <a:ext cx="3962400" cy="1341437"/>
        </p:xfrm>
        <a:graphic>
          <a:graphicData uri="http://schemas.openxmlformats.org/presentationml/2006/ole">
            <p:oleObj spid="_x0000_s613378" name="Picture" r:id="rId4" imgW="3314880" imgH="1600200" progId="Word.Picture.8">
              <p:embed/>
            </p:oleObj>
          </a:graphicData>
        </a:graphic>
      </p:graphicFrame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828800" y="1143000"/>
            <a:ext cx="28194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3688" indent="-293688"/>
            <a:r>
              <a:rPr lang="en-US" sz="1800" b="1"/>
              <a:t>1. </a:t>
            </a:r>
            <a:r>
              <a:rPr lang="en-US" sz="1600" b="1"/>
              <a:t>Tapered Capture  Solenoid into HCC</a:t>
            </a:r>
            <a:r>
              <a:rPr lang="en-US" sz="1600"/>
              <a:t> </a:t>
            </a:r>
          </a:p>
        </p:txBody>
      </p:sp>
      <p:graphicFrame>
        <p:nvGraphicFramePr>
          <p:cNvPr id="17418" name="Object 10"/>
          <p:cNvGraphicFramePr>
            <a:graphicFrameLocks noChangeAspect="1"/>
          </p:cNvGraphicFramePr>
          <p:nvPr>
            <p:ph sz="half" idx="1"/>
          </p:nvPr>
        </p:nvGraphicFramePr>
        <p:xfrm>
          <a:off x="3124200" y="2209800"/>
          <a:ext cx="5715000" cy="1244600"/>
        </p:xfrm>
        <a:graphic>
          <a:graphicData uri="http://schemas.openxmlformats.org/presentationml/2006/ole">
            <p:oleObj spid="_x0000_s613379" name="Picture" r:id="rId5" imgW="5257800" imgH="1600200" progId="Word.Picture.8">
              <p:embed/>
            </p:oleObj>
          </a:graphicData>
        </a:graphic>
      </p:graphicFrame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533400" y="2133600"/>
            <a:ext cx="2514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3688" indent="-293688"/>
            <a:r>
              <a:rPr lang="en-US" sz="1800" b="1"/>
              <a:t>2. </a:t>
            </a:r>
            <a:r>
              <a:rPr lang="en-US" sz="1600" b="1"/>
              <a:t>Energy/Phase Rotator into HCC</a:t>
            </a:r>
            <a:endParaRPr lang="en-US" sz="1600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876800" y="4038600"/>
            <a:ext cx="42672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NF/MC Front End up to End of Energy/Phase Rotator into</a:t>
            </a:r>
            <a:r>
              <a:rPr lang="en-US"/>
              <a:t> </a:t>
            </a:r>
            <a:r>
              <a:rPr lang="en-US" sz="1800"/>
              <a:t>HCC w/o RF w/ tapered LiH wedges variably spaced to match energy loss while maintaining reference radius of 50 cm. The </a:t>
            </a:r>
            <a:r>
              <a:rPr lang="en-US" sz="1800" b="1"/>
              <a:t>z</a:t>
            </a:r>
            <a:r>
              <a:rPr lang="en-US" sz="1800"/>
              <a:t> value refers to depth from </a:t>
            </a:r>
            <a:r>
              <a:rPr lang="en-US" sz="1800" b="1"/>
              <a:t>start of HCC</a:t>
            </a:r>
            <a:r>
              <a:rPr lang="en-US" sz="1800"/>
              <a:t>.</a:t>
            </a:r>
          </a:p>
        </p:txBody>
      </p:sp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3559175"/>
            <a:ext cx="419100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A. C. Cummings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620060E-D5F4-4925-BA81-03B17678A960}" type="slidenum">
              <a:rPr lang="en-US"/>
              <a:pPr algn="ctr"/>
              <a:t>7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    Intense </a:t>
            </a:r>
            <a:r>
              <a:rPr lang="en-US" dirty="0">
                <a:solidFill>
                  <a:schemeClr val="tx1"/>
                </a:solidFill>
              </a:rPr>
              <a:t>Stopping Muon </a:t>
            </a:r>
            <a:r>
              <a:rPr lang="en-US" dirty="0" smtClean="0">
                <a:solidFill>
                  <a:schemeClr val="tx1"/>
                </a:solidFill>
              </a:rPr>
              <a:t>Beams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-6172200" y="5562600"/>
            <a:ext cx="44196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1800"/>
              <a:t>180° dipole bend removes large neutral backgrounds.</a:t>
            </a:r>
          </a:p>
          <a:p>
            <a:pPr marL="342900" indent="-342900"/>
            <a:endParaRPr lang="en-US" sz="1800"/>
          </a:p>
          <a:p>
            <a:pPr marL="342900" indent="-342900"/>
            <a:r>
              <a:rPr lang="en-US" sz="1800"/>
              <a:t>Muons with a narrow time and momentum spreads will enable the use of higher Z target, and maintain the necessary “extinction” factor.</a:t>
            </a:r>
          </a:p>
        </p:txBody>
      </p:sp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066800"/>
            <a:ext cx="716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62000" y="914400"/>
            <a:ext cx="2514600" cy="641350"/>
          </a:xfrm>
          <a:prstGeom prst="rect">
            <a:avLst/>
          </a:prstGeom>
          <a:gradFill rotWithShape="1">
            <a:gsLst>
              <a:gs pos="0">
                <a:srgbClr val="D6DDF2">
                  <a:gamma/>
                  <a:tint val="0"/>
                  <a:invGamma/>
                </a:srgbClr>
              </a:gs>
              <a:gs pos="100000">
                <a:srgbClr val="D6DDF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3688" indent="-293688"/>
            <a:r>
              <a:rPr lang="en-US" sz="1800" b="1"/>
              <a:t>Dipole and Wedge</a:t>
            </a:r>
          </a:p>
          <a:p>
            <a:pPr marL="293688" indent="-293688"/>
            <a:r>
              <a:rPr lang="en-US" sz="1800" b="1"/>
              <a:t>Into HCC </a:t>
            </a:r>
            <a:endParaRPr lang="en-US" sz="1600"/>
          </a:p>
        </p:txBody>
      </p:sp>
      <p:pic>
        <p:nvPicPr>
          <p:cNvPr id="27663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657600"/>
            <a:ext cx="411480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72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3810000"/>
            <a:ext cx="19812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73" name="Line 25"/>
          <p:cNvSpPr>
            <a:spLocks noChangeShapeType="1"/>
          </p:cNvSpPr>
          <p:nvPr/>
        </p:nvSpPr>
        <p:spPr bwMode="auto">
          <a:xfrm flipH="1">
            <a:off x="1143000" y="2362200"/>
            <a:ext cx="1371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7674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3810000"/>
            <a:ext cx="20574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76" name="AutoShape 28"/>
          <p:cNvSpPr>
            <a:spLocks noChangeArrowheads="1"/>
          </p:cNvSpPr>
          <p:nvPr/>
        </p:nvSpPr>
        <p:spPr bwMode="auto">
          <a:xfrm>
            <a:off x="6781800" y="44958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rgbClr val="B9CDE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6172200" y="5867400"/>
            <a:ext cx="1997075" cy="641350"/>
          </a:xfrm>
          <a:prstGeom prst="rect">
            <a:avLst/>
          </a:prstGeom>
          <a:gradFill rotWithShape="1">
            <a:gsLst>
              <a:gs pos="0">
                <a:srgbClr val="D6DDF2">
                  <a:gamma/>
                  <a:tint val="0"/>
                  <a:invGamma/>
                </a:srgbClr>
              </a:gs>
              <a:gs pos="100000">
                <a:srgbClr val="D6DDF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Wedge narrows</a:t>
            </a:r>
            <a:r>
              <a:rPr lang="en-US" sz="1600"/>
              <a:t> P </a:t>
            </a:r>
            <a:r>
              <a:rPr lang="en-US" sz="1800"/>
              <a:t>distribution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382588" y="5791200"/>
            <a:ext cx="4037012" cy="641350"/>
          </a:xfrm>
          <a:prstGeom prst="rect">
            <a:avLst/>
          </a:prstGeom>
          <a:gradFill rotWithShape="1">
            <a:gsLst>
              <a:gs pos="0">
                <a:srgbClr val="D6DDF2">
                  <a:gamma/>
                  <a:tint val="0"/>
                  <a:invGamma/>
                </a:srgbClr>
              </a:gs>
              <a:gs pos="100000">
                <a:srgbClr val="D6DDF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Matching into the HCC which degrades muons to stop in target</a:t>
            </a: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4343400" y="4022725"/>
            <a:ext cx="6873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>
                <a:latin typeface="Arial Black" pitchFamily="34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 2009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A. C. Cummings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A6AE-DD4C-44E1-9F4B-A1F931A63F0C}" type="slidenum">
              <a:rPr lang="en-US"/>
              <a:pPr/>
              <a:t>8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Muon Beams for mu2e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b="6522"/>
          <a:stretch>
            <a:fillRect/>
          </a:stretch>
        </p:blipFill>
        <p:spPr>
          <a:xfrm>
            <a:off x="76200" y="3748088"/>
            <a:ext cx="4114800" cy="2576512"/>
          </a:xfrm>
          <a:noFill/>
          <a:ln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83820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Using an HCC to reduce the energy spread of the </a:t>
            </a:r>
            <a:r>
              <a:rPr lang="en-US" b="1" dirty="0"/>
              <a:t>secondary </a:t>
            </a:r>
            <a:r>
              <a:rPr lang="en-US" b="1" dirty="0" err="1"/>
              <a:t>pion</a:t>
            </a:r>
            <a:r>
              <a:rPr lang="en-US" b="1" dirty="0"/>
              <a:t> beam </a:t>
            </a:r>
            <a:r>
              <a:rPr lang="en-US" dirty="0"/>
              <a:t>which produces the muons, decrease backgrounds and increase mu/p production. 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447800"/>
            <a:ext cx="28194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1447800"/>
            <a:ext cx="2362200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/>
          <a:srcRect l="13742" r="23558" b="25972"/>
          <a:stretch>
            <a:fillRect/>
          </a:stretch>
        </p:blipFill>
        <p:spPr bwMode="auto">
          <a:xfrm>
            <a:off x="4111625" y="3733800"/>
            <a:ext cx="1984375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096000" y="3810000"/>
            <a:ext cx="2743200" cy="2047875"/>
          </a:xfrm>
          <a:prstGeom prst="rect">
            <a:avLst/>
          </a:prstGeom>
          <a:solidFill>
            <a:srgbClr val="F7E8A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/>
              <a:t>“Tapered-density” absorber HCC channel: “concept” study (1), and a element of a realistic absorber (2), a thin radial LiH wedge. Density is decreased by increased wedge spacing.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57200" y="5729288"/>
            <a:ext cx="461963" cy="366712"/>
          </a:xfrm>
          <a:prstGeom prst="rect">
            <a:avLst/>
          </a:prstGeom>
          <a:solidFill>
            <a:srgbClr val="F7E8A7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(1)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038600" y="6019800"/>
            <a:ext cx="461963" cy="366713"/>
          </a:xfrm>
          <a:prstGeom prst="rect">
            <a:avLst/>
          </a:prstGeom>
          <a:solidFill>
            <a:srgbClr val="F7E8A7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(2)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28600" y="1946275"/>
            <a:ext cx="3581400" cy="1558925"/>
          </a:xfrm>
          <a:prstGeom prst="rect">
            <a:avLst/>
          </a:prstGeom>
          <a:solidFill>
            <a:srgbClr val="F7E8A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/>
              <a:t>Mu/p production can be optimised by capturing pions at the production peak. Cooling brings down the mean momentum low enough to stop in the detector target.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937125" y="6035675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See C. Ankenbrandt’s talk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AAC Feb. 4 2009</a:t>
            </a:r>
            <a:endParaRPr lang="en-US" dirty="0"/>
          </a:p>
        </p:txBody>
      </p:sp>
      <p:sp>
        <p:nvSpPr>
          <p:cNvPr id="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534150"/>
            <a:ext cx="2895600" cy="323850"/>
          </a:xfrm>
        </p:spPr>
        <p:txBody>
          <a:bodyPr/>
          <a:lstStyle/>
          <a:p>
            <a:r>
              <a:rPr lang="en-US" dirty="0"/>
              <a:t>M. A. C. Cummings</a:t>
            </a:r>
          </a:p>
        </p:txBody>
      </p:sp>
      <p:sp>
        <p:nvSpPr>
          <p:cNvPr id="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33800" y="6553200"/>
            <a:ext cx="2133600" cy="304800"/>
          </a:xfrm>
        </p:spPr>
        <p:txBody>
          <a:bodyPr/>
          <a:lstStyle/>
          <a:p>
            <a:pPr algn="ctr"/>
            <a:fld id="{A8915F81-CD70-4C8E-B2AA-0BF320570DB3}" type="slidenum">
              <a:rPr lang="en-US"/>
              <a:pPr algn="ctr"/>
              <a:t>9</a:t>
            </a:fld>
            <a:endParaRPr lang="en-US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6D </a:t>
            </a:r>
            <a:r>
              <a:rPr lang="en-US" dirty="0"/>
              <a:t>Cooling for Muon Colliders</a:t>
            </a:r>
          </a:p>
        </p:txBody>
      </p:sp>
      <p:pic>
        <p:nvPicPr>
          <p:cNvPr id="3482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038725" y="838200"/>
            <a:ext cx="3656013" cy="3886200"/>
          </a:xfrm>
          <a:noFill/>
          <a:ln/>
        </p:spPr>
      </p:pic>
      <p:graphicFrame>
        <p:nvGraphicFramePr>
          <p:cNvPr id="35061" name="Group 245"/>
          <p:cNvGraphicFramePr>
            <a:graphicFrameLocks noGrp="1"/>
          </p:cNvGraphicFramePr>
          <p:nvPr>
            <p:ph idx="1"/>
          </p:nvPr>
        </p:nvGraphicFramePr>
        <p:xfrm>
          <a:off x="533400" y="4800600"/>
          <a:ext cx="8382000" cy="1645920"/>
        </p:xfrm>
        <a:graphic>
          <a:graphicData uri="http://schemas.openxmlformats.org/drawingml/2006/table">
            <a:tbl>
              <a:tblPr/>
              <a:tblGrid>
                <a:gridCol w="873125"/>
                <a:gridCol w="441325"/>
                <a:gridCol w="444500"/>
                <a:gridCol w="642938"/>
                <a:gridCol w="633412"/>
                <a:gridCol w="631825"/>
                <a:gridCol w="642938"/>
                <a:gridCol w="633412"/>
                <a:gridCol w="798513"/>
                <a:gridCol w="1185862"/>
                <a:gridCol w="735013"/>
                <a:gridCol w="719137"/>
              </a:tblGrid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parameters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l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k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Bz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bd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bq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bs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Inner d of coil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Maximum b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rf phase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T/m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T/m2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GHz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Snake | Slinky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MV/m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degree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1st HCC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-4.3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-0.2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50.0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 | 6.0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16.0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140.0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2nd HCC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-6.8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-0.3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17.0 | 8.0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16.0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140.0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3rd HCC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-13.6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-0.6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3.8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34.0 | 17.0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16.0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140.0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063" name="Text Box 247"/>
          <p:cNvSpPr txBox="1">
            <a:spLocks noChangeArrowheads="1"/>
          </p:cNvSpPr>
          <p:nvPr/>
        </p:nvSpPr>
        <p:spPr bwMode="auto">
          <a:xfrm>
            <a:off x="304800" y="838200"/>
            <a:ext cx="4495800" cy="2835275"/>
          </a:xfrm>
          <a:prstGeom prst="rect">
            <a:avLst/>
          </a:prstGeom>
          <a:gradFill rotWithShape="1">
            <a:gsLst>
              <a:gs pos="0">
                <a:srgbClr val="D6DDF2">
                  <a:gamma/>
                  <a:tint val="0"/>
                  <a:invGamma/>
                </a:srgbClr>
              </a:gs>
              <a:gs pos="100000">
                <a:srgbClr val="D6DDF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Series of HCCs </a:t>
            </a:r>
          </a:p>
          <a:p>
            <a:r>
              <a:rPr lang="en-US"/>
              <a:t>   1. HP GH2 absorber</a:t>
            </a:r>
          </a:p>
          <a:p>
            <a:r>
              <a:rPr lang="en-US"/>
              <a:t>   2. RF inside the solenoids</a:t>
            </a:r>
          </a:p>
          <a:p>
            <a:endParaRPr lang="en-US"/>
          </a:p>
          <a:p>
            <a:r>
              <a:rPr lang="en-US"/>
              <a:t>For MCs, this  cools down to the equilbrium emittance of the final channel</a:t>
            </a:r>
          </a:p>
          <a:p>
            <a:r>
              <a:rPr lang="en-US"/>
              <a:t> ~ 10</a:t>
            </a:r>
            <a:r>
              <a:rPr lang="en-US" baseline="30000"/>
              <a:t>6</a:t>
            </a:r>
            <a:r>
              <a:rPr lang="en-US"/>
              <a:t> cooling factor</a:t>
            </a:r>
          </a:p>
          <a:p>
            <a:r>
              <a:rPr lang="en-US"/>
              <a:t>    </a:t>
            </a:r>
          </a:p>
        </p:txBody>
      </p:sp>
      <p:sp>
        <p:nvSpPr>
          <p:cNvPr id="35064" name="Text Box 248"/>
          <p:cNvSpPr txBox="1">
            <a:spLocks noChangeArrowheads="1"/>
          </p:cNvSpPr>
          <p:nvPr/>
        </p:nvSpPr>
        <p:spPr bwMode="auto">
          <a:xfrm>
            <a:off x="381000" y="4114800"/>
            <a:ext cx="2328863" cy="396875"/>
          </a:xfrm>
          <a:prstGeom prst="rect">
            <a:avLst/>
          </a:prstGeom>
          <a:solidFill>
            <a:srgbClr val="F7E8A7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HCC parameters: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D:\Microsoft Office\Templates\Blank Presentation.pot</Template>
  <TotalTime>38907</TotalTime>
  <Words>1236</Words>
  <Application>Microsoft PowerPoint</Application>
  <PresentationFormat>On-screen Show (4:3)</PresentationFormat>
  <Paragraphs>252</Paragraphs>
  <Slides>15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Blank Presentation</vt:lpstr>
      <vt:lpstr>3_Custom Design</vt:lpstr>
      <vt:lpstr>4_Custom Design</vt:lpstr>
      <vt:lpstr>5_Custom Design</vt:lpstr>
      <vt:lpstr>2_Custom Design</vt:lpstr>
      <vt:lpstr>1_Custom Design</vt:lpstr>
      <vt:lpstr>Custom Design</vt:lpstr>
      <vt:lpstr>Picture</vt:lpstr>
      <vt:lpstr>MathType 6.0 Equation</vt:lpstr>
      <vt:lpstr>Uses of the HCC </vt:lpstr>
      <vt:lpstr>Characteristics of Helical Cooling Channels</vt:lpstr>
      <vt:lpstr>Survey of HCC Applications</vt:lpstr>
      <vt:lpstr>Pre-cooler</vt:lpstr>
      <vt:lpstr>Slide 5</vt:lpstr>
      <vt:lpstr>     MC or NF Factory Front Ends</vt:lpstr>
      <vt:lpstr>     Intense Stopping Muon Beams</vt:lpstr>
      <vt:lpstr>Stopping Muon Beams for mu2e</vt:lpstr>
      <vt:lpstr>      6D Cooling for Muon Colliders</vt:lpstr>
      <vt:lpstr>Transition and matching</vt:lpstr>
      <vt:lpstr>Extreme Cooling: PIC and HCC</vt:lpstr>
      <vt:lpstr>Transport to Pbar Trap</vt:lpstr>
      <vt:lpstr>MANX channel</vt:lpstr>
      <vt:lpstr>Possible MANX configurations</vt:lpstr>
      <vt:lpstr>HCC  and FNAL</vt:lpstr>
    </vt:vector>
  </TitlesOfParts>
  <Company>UCSB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witherel</dc:creator>
  <cp:lastModifiedBy>Rolland Johnson</cp:lastModifiedBy>
  <cp:revision>496</cp:revision>
  <cp:lastPrinted>2001-04-02T15:26:12Z</cp:lastPrinted>
  <dcterms:created xsi:type="dcterms:W3CDTF">1999-03-30T20:07:59Z</dcterms:created>
  <dcterms:modified xsi:type="dcterms:W3CDTF">2009-02-02T12:27:30Z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U:\web stuff</vt:lpwstr>
  </property>
</Properties>
</file>