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6" r:id="rId2"/>
    <p:sldId id="267" r:id="rId3"/>
    <p:sldId id="268" r:id="rId4"/>
    <p:sldId id="269" r:id="rId5"/>
    <p:sldId id="270" r:id="rId6"/>
    <p:sldId id="271" r:id="rId7"/>
    <p:sldId id="257" r:id="rId8"/>
    <p:sldId id="258" r:id="rId9"/>
    <p:sldId id="260" r:id="rId10"/>
    <p:sldId id="261" r:id="rId11"/>
    <p:sldId id="259" r:id="rId12"/>
    <p:sldId id="262" r:id="rId13"/>
    <p:sldId id="263" r:id="rId14"/>
    <p:sldId id="265" r:id="rId15"/>
    <p:sldId id="264" r:id="rId16"/>
    <p:sldId id="272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503EFAA-5E74-4F67-A25B-9C80B26E1C49}" type="datetime1">
              <a:rPr lang="en-US"/>
              <a:pPr/>
              <a:t>2/1/2009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D370D6A-2540-4E5F-8F76-B4427657FA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03F64BD-0EAB-4861-80DB-655D0C23808A}" type="datetime1">
              <a:rPr lang="en-US"/>
              <a:pPr/>
              <a:t>2/1/2009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AF3AACF-93E2-45FA-90FC-EE014365CB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AACF-93E2-45FA-90FC-EE014365CB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E1B9E-E580-41B6-925F-9B480D670B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DD105-8CBC-4E04-B427-5DC8FA933E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997DC-7301-4FD3-B6AA-5AB77B4FB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CDE5F-1949-48D6-844A-EAE59C5C6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F0263-D805-4DA2-92A3-A2018325B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8AAEF-2D99-4A30-9457-4F73C5E10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9658B-594D-4604-AA45-3FE4AD7F12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0572E-98FA-4106-93EF-102E588AB7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FD141-E18A-49F1-9867-7BA6B51FD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30AED-ADA3-4ADF-830A-5AEA8E6B95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05EB3-05F3-4993-A792-288D7DEA9F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00200" y="150813"/>
            <a:ext cx="5600700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1219200"/>
            <a:ext cx="86868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/>
              <a:t>February 4, 2009  TJR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D64363D3-EE43-4C1E-A6DE-06CC8B26190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1" name="Group 3"/>
          <p:cNvGrpSpPr>
            <a:grpSpLocks/>
          </p:cNvGrpSpPr>
          <p:nvPr userDrawn="1"/>
        </p:nvGrpSpPr>
        <p:grpSpPr bwMode="auto">
          <a:xfrm>
            <a:off x="0" y="0"/>
            <a:ext cx="1789113" cy="838200"/>
            <a:chOff x="3840" y="3216"/>
            <a:chExt cx="1352" cy="624"/>
          </a:xfrm>
        </p:grpSpPr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3840" y="3216"/>
              <a:ext cx="336" cy="624"/>
              <a:chOff x="1152" y="288"/>
              <a:chExt cx="960" cy="1872"/>
            </a:xfrm>
          </p:grpSpPr>
          <p:sp>
            <p:nvSpPr>
              <p:cNvPr id="1035" name="Oval 5"/>
              <p:cNvSpPr>
                <a:spLocks noChangeArrowheads="1"/>
              </p:cNvSpPr>
              <p:nvPr/>
            </p:nvSpPr>
            <p:spPr bwMode="auto">
              <a:xfrm>
                <a:off x="1152" y="1486"/>
                <a:ext cx="960" cy="674"/>
              </a:xfrm>
              <a:prstGeom prst="ellipse">
                <a:avLst/>
              </a:prstGeom>
              <a:solidFill>
                <a:srgbClr val="66CC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36" name="Oval 6"/>
              <p:cNvSpPr>
                <a:spLocks noChangeArrowheads="1"/>
              </p:cNvSpPr>
              <p:nvPr/>
            </p:nvSpPr>
            <p:spPr bwMode="auto">
              <a:xfrm>
                <a:off x="1152" y="288"/>
                <a:ext cx="960" cy="674"/>
              </a:xfrm>
              <a:prstGeom prst="ellipse">
                <a:avLst/>
              </a:prstGeom>
              <a:solidFill>
                <a:srgbClr val="66CC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37" name="Rectangle 7"/>
              <p:cNvSpPr>
                <a:spLocks noChangeAspect="1" noChangeArrowheads="1"/>
              </p:cNvSpPr>
              <p:nvPr/>
            </p:nvSpPr>
            <p:spPr bwMode="auto">
              <a:xfrm>
                <a:off x="1152" y="625"/>
                <a:ext cx="960" cy="1198"/>
              </a:xfrm>
              <a:prstGeom prst="rect">
                <a:avLst/>
              </a:prstGeom>
              <a:solidFill>
                <a:srgbClr val="66CCFF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38" name="WordArt 8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1392" y="768"/>
                <a:ext cx="494" cy="100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2833"/>
                  </a:avLst>
                </a:prstTxWarp>
              </a:bodyPr>
              <a:lstStyle/>
              <a:p>
                <a:r>
                  <a:rPr lang="en-US" sz="5400" b="1" i="1" kern="10">
                    <a:ln w="19050">
                      <a:noFill/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Symbol"/>
                  </a:rPr>
                  <a:t>m</a:t>
                </a:r>
              </a:p>
            </p:txBody>
          </p:sp>
        </p:grpSp>
        <p:sp>
          <p:nvSpPr>
            <p:cNvPr id="1034" name="Text Box 9"/>
            <p:cNvSpPr txBox="1">
              <a:spLocks noChangeArrowheads="1"/>
            </p:cNvSpPr>
            <p:nvPr/>
          </p:nvSpPr>
          <p:spPr bwMode="auto">
            <a:xfrm>
              <a:off x="4185" y="3360"/>
              <a:ext cx="1007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1600" b="1" i="1">
                  <a:solidFill>
                    <a:srgbClr val="66CCFF"/>
                  </a:solidFill>
                  <a:latin typeface="Times New Roman" pitchFamily="18" charset="0"/>
                </a:rPr>
                <a:t>Muons, Inc.</a:t>
              </a:r>
            </a:p>
          </p:txBody>
        </p:sp>
      </p:grpSp>
      <p:pic>
        <p:nvPicPr>
          <p:cNvPr id="1032" name="Picture 20" descr="IIT_logomark_1c_red_150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200900" y="214313"/>
            <a:ext cx="19050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 Bold"/>
          <a:ea typeface="MS PGothic" pitchFamily="34" charset="-128"/>
          <a:cs typeface="Arial Bold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 Bold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6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276600"/>
          </a:xfrm>
        </p:spPr>
        <p:txBody>
          <a:bodyPr/>
          <a:lstStyle/>
          <a:p>
            <a:r>
              <a:rPr lang="en-US" b="1" smtClean="0">
                <a:solidFill>
                  <a:srgbClr val="0000FF"/>
                </a:solidFill>
                <a:latin typeface="Arial Bold" charset="0"/>
              </a:rPr>
              <a:t>Simulation Issues</a:t>
            </a:r>
            <a:br>
              <a:rPr lang="en-US" b="1" smtClean="0">
                <a:solidFill>
                  <a:srgbClr val="0000FF"/>
                </a:solidFill>
                <a:latin typeface="Arial Bold" charset="0"/>
              </a:rPr>
            </a:br>
            <a:r>
              <a:rPr lang="en-US" b="1" smtClean="0">
                <a:solidFill>
                  <a:srgbClr val="0000FF"/>
                </a:solidFill>
                <a:latin typeface="Arial Bold" charset="0"/>
              </a:rPr>
              <a:t>- and -</a:t>
            </a:r>
            <a:br>
              <a:rPr lang="en-US" b="1" smtClean="0">
                <a:solidFill>
                  <a:srgbClr val="0000FF"/>
                </a:solidFill>
                <a:latin typeface="Arial Bold" charset="0"/>
              </a:rPr>
            </a:br>
            <a:r>
              <a:rPr lang="en-US" b="1" smtClean="0">
                <a:solidFill>
                  <a:srgbClr val="0000FF"/>
                </a:solidFill>
                <a:latin typeface="Arial Bold" charset="0"/>
              </a:rPr>
              <a:t>MICE Interim Report on MANX after MICE</a:t>
            </a:r>
            <a:r>
              <a:rPr lang="en-US" smtClean="0">
                <a:latin typeface="Arial Bold" charset="0"/>
              </a:rPr>
              <a:t/>
            </a:r>
            <a:br>
              <a:rPr lang="en-US" smtClean="0">
                <a:latin typeface="Arial Bold" charset="0"/>
              </a:rPr>
            </a:br>
            <a:r>
              <a:rPr lang="en-US" sz="2000" smtClean="0">
                <a:latin typeface="Arial Bold" charset="0"/>
              </a:rPr>
              <a:t> </a:t>
            </a:r>
            <a:r>
              <a:rPr lang="en-US" smtClean="0">
                <a:latin typeface="Arial Bold" charset="0"/>
              </a:rPr>
              <a:t/>
            </a:r>
            <a:br>
              <a:rPr lang="en-US" smtClean="0">
                <a:latin typeface="Arial Bold" charset="0"/>
              </a:rPr>
            </a:br>
            <a:r>
              <a:rPr lang="en-US" sz="2400" smtClean="0">
                <a:latin typeface="Arial Bold" charset="0"/>
              </a:rPr>
              <a:t>(Two talks for the price of one.)</a:t>
            </a:r>
          </a:p>
        </p:txBody>
      </p:sp>
      <p:sp>
        <p:nvSpPr>
          <p:cNvPr id="15363" name="Subtitle 7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  <a:latin typeface="Arial" pitchFamily="34" charset="0"/>
              </a:rPr>
              <a:t>Tom Roberts</a:t>
            </a:r>
          </a:p>
          <a:p>
            <a:r>
              <a:rPr lang="en-US" i="1" smtClean="0">
                <a:solidFill>
                  <a:schemeClr val="tx1"/>
                </a:solidFill>
                <a:latin typeface="Arial" pitchFamily="34" charset="0"/>
              </a:rPr>
              <a:t>Muons, Inc.</a:t>
            </a:r>
          </a:p>
          <a:p>
            <a:r>
              <a:rPr lang="en-US" i="1" smtClean="0">
                <a:solidFill>
                  <a:schemeClr val="tx1"/>
                </a:solidFill>
                <a:latin typeface="Arial" pitchFamily="34" charset="0"/>
              </a:rPr>
              <a:t>Illinois Institute of Technology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E6CC-D7FB-4878-A08A-0F8421DAAFA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228600" y="3429000"/>
            <a:ext cx="8686800" cy="31242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Two possible configurations: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MANX with matching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Off-Axis MANX – reduces cost of the magnet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350 MeV/c  </a:t>
            </a:r>
            <a:r>
              <a:rPr lang="en-US" sz="2000" smtClean="0">
                <a:latin typeface="Wingdings" pitchFamily="2" charset="2"/>
              </a:rPr>
              <a:t></a:t>
            </a:r>
            <a:r>
              <a:rPr lang="en-US" smtClean="0">
                <a:latin typeface="Arial" pitchFamily="34" charset="0"/>
              </a:rPr>
              <a:t> 150 MeV/c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New fiber tracker planes inside matching and HCC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New high-resolution TOF counters (&lt;5 psec resolution)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Being developed</a:t>
            </a:r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6632-9F2D-40C3-A261-AC4099805239}" type="slidenum">
              <a:rPr lang="en-US"/>
              <a:pPr/>
              <a:t>10</a:t>
            </a:fld>
            <a:endParaRPr lang="en-US"/>
          </a:p>
        </p:txBody>
      </p:sp>
      <p:pic>
        <p:nvPicPr>
          <p:cNvPr id="24582" name="Picture 5"/>
          <p:cNvPicPr>
            <a:picLocks noChangeAspect="1" noChangeArrowheads="1"/>
          </p:cNvPicPr>
          <p:nvPr/>
        </p:nvPicPr>
        <p:blipFill>
          <a:blip r:embed="rId3"/>
          <a:srcRect l="7393" r="6609" b="12454"/>
          <a:stretch>
            <a:fillRect/>
          </a:stretch>
        </p:blipFill>
        <p:spPr bwMode="auto">
          <a:xfrm>
            <a:off x="1016000" y="533400"/>
            <a:ext cx="6796088" cy="27003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24583" name="TextBox 6"/>
          <p:cNvSpPr txBox="1">
            <a:spLocks noChangeArrowheads="1"/>
          </p:cNvSpPr>
          <p:nvPr/>
        </p:nvSpPr>
        <p:spPr bwMode="auto">
          <a:xfrm>
            <a:off x="2743200" y="88900"/>
            <a:ext cx="3589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MANX After 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Bold" charset="0"/>
              </a:rPr>
              <a:t>Off-Axis MANX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The MICE committee did not consider the off-axis configuration of MANX, believing the spectrometer solenoids had not been designed to handle off-axis forces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This is not actually a show-stopper:</a:t>
            </a:r>
          </a:p>
          <a:p>
            <a:pPr lvl="1" indent="0" eaLnBrk="1" hangingPunct="1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“The cold mass support system for the spectrometer solenoid is quite robust. […] I think that the supports can carry 200 kN in the radial direction while carrying 450 kN in the axial direction.”</a:t>
            </a:r>
            <a:r>
              <a:rPr lang="en-US" smtClean="0">
                <a:latin typeface="Arial" pitchFamily="34" charset="0"/>
              </a:rPr>
              <a:t/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		− Mike Green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Of course the overall system must be properly engineered, including quench forces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The off-axis configuration puts the downstream spectrometer closer to the iron magnetic shield wall, which must be considered (forces, field distortions, infrastructure)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560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F4D1-EA9F-4A26-BAB8-2EB5553F129C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Arial Bold" charset="0"/>
              </a:rPr>
              <a:t>MANX After MICE</a:t>
            </a:r>
            <a:r>
              <a:rPr lang="en-US" smtClean="0">
                <a:latin typeface="Arial Bold" charset="0"/>
              </a:rPr>
              <a:t/>
            </a:r>
            <a:br>
              <a:rPr lang="en-US" smtClean="0">
                <a:latin typeface="Arial Bold" charset="0"/>
              </a:rPr>
            </a:br>
            <a:r>
              <a:rPr lang="en-US" smtClean="0">
                <a:latin typeface="Arial Bold" charset="0"/>
              </a:rPr>
              <a:t>Conclusions – I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9847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MANX with matching fits in the MICE hall</a:t>
            </a:r>
          </a:p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Off-Axis MANX should also fit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effects of the magnetic shield wall?</a:t>
            </a:r>
          </a:p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MICE spectrometers appear more than adequate for transverse planes</a:t>
            </a:r>
          </a:p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Large volume of LHe needs new infrastructure; ditto for LH2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Placement of new TOF counters needs to be considered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The down-stream PID detectors may be too small, if the downstream TOFs need additional space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6B46-8E8F-4E8A-90DD-5C1AD4A37E97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Arial Bold" charset="0"/>
              </a:rPr>
              <a:t>MANX After MICE</a:t>
            </a:r>
            <a:br>
              <a:rPr lang="en-US" b="1" smtClean="0">
                <a:latin typeface="Arial Bold" charset="0"/>
              </a:rPr>
            </a:br>
            <a:r>
              <a:rPr lang="en-US" smtClean="0">
                <a:latin typeface="Arial Bold" charset="0"/>
              </a:rPr>
              <a:t>Conclusions – II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4563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350 MeV/c is within the magnet capabilities of the beamline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Higher pi/mu ratio at 350 MeV/c makes particle ID important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MICE Cherenkov counters may be inadequate</a:t>
            </a:r>
          </a:p>
          <a:p>
            <a:pPr lvl="2" eaLnBrk="1" hangingPunct="1"/>
            <a:r>
              <a:rPr lang="en-US" smtClean="0">
                <a:latin typeface="Arial" pitchFamily="34" charset="0"/>
              </a:rPr>
              <a:t>Investigating – can probably be made to work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TOF1-TOF0 give ~7 sigma separation for pi/mu at 350 MeV/c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Also: larger absorber means higher pi/mu ratio may be OK</a:t>
            </a:r>
          </a:p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Matching from spectrometer to HCC at 350 MeV/c probably cannot be done with the current design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Needs to be considered in the MANX magnet design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Perhaps reducing initial momentum to 240 MeV/c reduces or eliminates the problems with 350 MeV/c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F2497-8F06-45C7-8DCE-64677E191F8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Arial Bold" charset="0"/>
              </a:rPr>
              <a:t>MANX After MICE</a:t>
            </a:r>
            <a:br>
              <a:rPr lang="en-US" b="1" smtClean="0">
                <a:latin typeface="Arial Bold" charset="0"/>
              </a:rPr>
            </a:br>
            <a:r>
              <a:rPr lang="en-US" smtClean="0">
                <a:latin typeface="Arial Bold" charset="0"/>
              </a:rPr>
              <a:t>Conclusions – III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4563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Timescale to follow MICE in 2013 seems rather optimistic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 selection of configuration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 engineering of HCC itself and in MICE hall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 to construct the HCC magnet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 simulations of performance, resolutions, etc.</a:t>
            </a:r>
          </a:p>
          <a:p>
            <a:pPr lvl="1" eaLnBrk="1" hangingPunct="1"/>
            <a:r>
              <a:rPr lang="en-US" smtClean="0">
                <a:latin typeface="Arial" pitchFamily="34" charset="0"/>
              </a:rPr>
              <a:t>Need high-resolution TOF development</a:t>
            </a:r>
          </a:p>
          <a:p>
            <a:pPr eaLnBrk="1" hangingPunct="1"/>
            <a:endParaRPr lang="en-US" sz="800" smtClean="0">
              <a:latin typeface="Arial" pitchFamily="34" charset="0"/>
            </a:endParaRPr>
          </a:p>
          <a:p>
            <a:pPr eaLnBrk="1" hangingPunct="1"/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Resources are very tight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3F85-3878-49AD-ACA6-10EB3FF37E7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Arial Bold" charset="0"/>
              </a:rPr>
              <a:t>MANX After MICE</a:t>
            </a:r>
            <a:br>
              <a:rPr lang="en-US" b="1" smtClean="0">
                <a:latin typeface="Arial Bold" charset="0"/>
              </a:rPr>
            </a:br>
            <a:r>
              <a:rPr lang="en-US" smtClean="0">
                <a:latin typeface="Arial Bold" charset="0"/>
              </a:rPr>
              <a:t>Conclusions – IV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4563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MICE is not a facility, and MICE as a collaboration cannot commit to a follow-on experiment</a:t>
            </a:r>
          </a:p>
          <a:p>
            <a:pPr eaLnBrk="1" hangingPunct="1"/>
            <a:r>
              <a:rPr lang="en-GB" smtClean="0">
                <a:latin typeface="Arial" pitchFamily="34" charset="0"/>
              </a:rPr>
              <a:t>A new collaboration is required</a:t>
            </a:r>
          </a:p>
          <a:p>
            <a:pPr lvl="1" eaLnBrk="1" hangingPunct="1"/>
            <a:r>
              <a:rPr lang="en-GB" smtClean="0">
                <a:latin typeface="Arial" pitchFamily="34" charset="0"/>
              </a:rPr>
              <a:t>All groups must agree on a program &amp; apply for new funding</a:t>
            </a:r>
          </a:p>
          <a:p>
            <a:pPr eaLnBrk="1" hangingPunct="1"/>
            <a:r>
              <a:rPr lang="en-US" smtClean="0">
                <a:latin typeface="Arial" pitchFamily="34" charset="0"/>
              </a:rPr>
              <a:t>Within the MICE collaboration, there is </a:t>
            </a:r>
            <a:r>
              <a:rPr lang="en-GB" smtClean="0">
                <a:latin typeface="Arial" pitchFamily="34" charset="0"/>
              </a:rPr>
              <a:t>qualified support for MANX (and for other potential follow-on experiments)</a:t>
            </a:r>
          </a:p>
          <a:p>
            <a:pPr eaLnBrk="1" hangingPunct="1"/>
            <a:r>
              <a:rPr lang="en-GB" smtClean="0">
                <a:latin typeface="Arial" pitchFamily="34" charset="0"/>
              </a:rPr>
              <a:t>The MICE committee believes that STFC would most likely support a new initiative</a:t>
            </a:r>
          </a:p>
          <a:p>
            <a:pPr eaLnBrk="1" hangingPunct="1"/>
            <a:endParaRPr lang="en-GB" sz="2800" smtClean="0">
              <a:latin typeface="Arial" pitchFamily="34" charset="0"/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n-GB" sz="2800" b="1" smtClean="0">
                <a:solidFill>
                  <a:srgbClr val="FF0000"/>
                </a:solidFill>
                <a:latin typeface="Arial" pitchFamily="34" charset="0"/>
              </a:rPr>
              <a:t>No show-stoppers have been found.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64191-D647-40C5-80E5-2D34A73EAAB6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z="2000" smtClean="0">
              <a:latin typeface="Arial" pitchFamily="34" charset="0"/>
            </a:endParaRPr>
          </a:p>
          <a:p>
            <a:pPr eaLnBrk="1" hangingPunct="1"/>
            <a:endParaRPr lang="en-GB" sz="2000" smtClean="0">
              <a:latin typeface="Arial" pitchFamily="34" charset="0"/>
            </a:endParaRPr>
          </a:p>
          <a:p>
            <a:pPr eaLnBrk="1" hangingPunct="1"/>
            <a:endParaRPr lang="en-GB" sz="2000" smtClean="0">
              <a:latin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“The MICE collaboration members generally strongly support the idea of a follow-up experimental program in ionization cooling studies. […] The concept of helical 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cooling channel seems very promising and the synergy 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with muon colliders is exciting.”</a:t>
            </a:r>
            <a:r>
              <a:rPr lang="en-US" smtClean="0">
                <a:latin typeface="Arial" pitchFamily="34" charset="0"/>
              </a:rPr>
              <a:t/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− Alain Blondel, MICE Spokesperson</a:t>
            </a:r>
          </a:p>
          <a:p>
            <a:pPr eaLnBrk="1" hangingPunct="1"/>
            <a:endParaRPr lang="en-GB" sz="2800" smtClean="0">
              <a:latin typeface="Arial" pitchFamily="34" charset="0"/>
            </a:endParaRP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3072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9210B-7ECA-47A5-AC1E-F1FFB9E70CB3}" type="slidenum">
              <a:rPr lang="en-US"/>
              <a:pPr/>
              <a:t>16</a:t>
            </a:fld>
            <a:endParaRPr lang="en-US"/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2590800" y="88900"/>
            <a:ext cx="4014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MANX After 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 Bold" charset="0"/>
              </a:rPr>
              <a:t>Simulation Issues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</a:rPr>
              <a:t>As author of one of the primary simulation programs used in current muon collider design studies, I am keenly aware of some of the limitations of current simulation codes.</a:t>
            </a: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And I am surely blind to others!</a:t>
            </a:r>
          </a:p>
          <a:p>
            <a:endParaRPr lang="en-US" smtClean="0">
              <a:latin typeface="Arial" pitchFamily="34" charset="0"/>
            </a:endParaRPr>
          </a:p>
          <a:p>
            <a:r>
              <a:rPr lang="en-US" smtClean="0">
                <a:latin typeface="Arial" pitchFamily="34" charset="0"/>
              </a:rPr>
              <a:t>As an example, extrapolating from current measurements of energy loss and multiple scattering to a full cooling channel has a ratio comparable to extrapolating from a rifle to 0.1 c.</a:t>
            </a: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Clearly some humility is needed!</a:t>
            </a:r>
          </a:p>
          <a:p>
            <a:pPr algn="ctr">
              <a:buFont typeface="Arial" pitchFamily="34" charset="0"/>
              <a:buNone/>
            </a:pPr>
            <a:endParaRPr lang="en-US" b="1" smtClean="0">
              <a:latin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Or rather, some EXPERIMENTS are needed…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9747C-DBF9-42E5-82F4-0C13C817558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 Bold" charset="0"/>
              </a:rPr>
              <a:t>Simulation Issues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37150"/>
          </a:xfrm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All programs are prone to “</a:t>
            </a:r>
            <a:r>
              <a:rPr lang="en-US" b="1" smtClean="0">
                <a:latin typeface="Arial" pitchFamily="34" charset="0"/>
              </a:rPr>
              <a:t>garbage in, garbage out</a:t>
            </a:r>
            <a:r>
              <a:rPr lang="en-US" smtClean="0">
                <a:latin typeface="Arial" pitchFamily="34" charset="0"/>
              </a:rPr>
              <a:t>”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Complex simulation programs are even more prone to this.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old hat and I won’t discuss it</a:t>
            </a:r>
          </a:p>
          <a:p>
            <a:r>
              <a:rPr lang="en-US" smtClean="0">
                <a:latin typeface="Arial" pitchFamily="34" charset="0"/>
              </a:rPr>
              <a:t>Simulation programs make many approximations.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old hat and I won’t discuss it</a:t>
            </a:r>
          </a:p>
          <a:p>
            <a:r>
              <a:rPr lang="en-US" smtClean="0">
                <a:latin typeface="Arial" pitchFamily="34" charset="0"/>
              </a:rPr>
              <a:t>Simulation programs have many parameters to select.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old hat and I won’t discuss it</a:t>
            </a:r>
          </a:p>
          <a:p>
            <a:r>
              <a:rPr lang="en-US" smtClean="0">
                <a:latin typeface="Arial" pitchFamily="34" charset="0"/>
              </a:rPr>
              <a:t>Simulation programs require enormous CPU resources.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old hat and I won’t discuss it</a:t>
            </a:r>
          </a:p>
          <a:p>
            <a:r>
              <a:rPr lang="en-US" smtClean="0">
                <a:latin typeface="Arial" pitchFamily="34" charset="0"/>
              </a:rPr>
              <a:t>Real systems are very complex and difficult to represent in a simulation program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old hat and I won’t discuss it</a:t>
            </a:r>
          </a:p>
          <a:p>
            <a:r>
              <a:rPr lang="en-US" smtClean="0">
                <a:latin typeface="Arial" pitchFamily="34" charset="0"/>
              </a:rPr>
              <a:t>Etc….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11AC5-2826-45F4-AC3C-E3FB8C6B0A0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 Bold" charset="0"/>
              </a:rPr>
              <a:t>Simulation Issues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</a:rPr>
              <a:t>Existing programs do not implement all relevant physics phenomena.</a:t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			</a:t>
            </a:r>
            <a:r>
              <a:rPr lang="en-US" smtClean="0">
                <a:solidFill>
                  <a:srgbClr val="0000FF"/>
                </a:solidFill>
                <a:latin typeface="Arial" pitchFamily="34" charset="0"/>
              </a:rPr>
              <a:t>− This is worth a discussion</a:t>
            </a:r>
          </a:p>
          <a:p>
            <a:endParaRPr lang="en-US" smtClean="0">
              <a:latin typeface="Arial" pitchFamily="34" charset="0"/>
            </a:endParaRPr>
          </a:p>
          <a:p>
            <a:endParaRPr lang="en-US" smtClean="0">
              <a:latin typeface="Arial" pitchFamily="34" charset="0"/>
            </a:endParaRPr>
          </a:p>
          <a:p>
            <a:r>
              <a:rPr lang="en-US" smtClean="0">
                <a:latin typeface="Arial" pitchFamily="34" charset="0"/>
              </a:rPr>
              <a:t>Electromagnetic processes – the essence of muon cooling</a:t>
            </a:r>
          </a:p>
          <a:p>
            <a:pPr lvl="1"/>
            <a:r>
              <a:rPr lang="en-US" smtClean="0">
                <a:latin typeface="Arial" pitchFamily="34" charset="0"/>
              </a:rPr>
              <a:t>Accurate multiple scattering models (tails become important…)</a:t>
            </a:r>
          </a:p>
          <a:p>
            <a:pPr lvl="1"/>
            <a:r>
              <a:rPr lang="en-US" smtClean="0">
                <a:latin typeface="Arial" pitchFamily="34" charset="0"/>
              </a:rPr>
              <a:t>Accurate energy straggling model</a:t>
            </a:r>
          </a:p>
          <a:p>
            <a:pPr lvl="1"/>
            <a:r>
              <a:rPr lang="en-US" smtClean="0">
                <a:latin typeface="Arial" pitchFamily="34" charset="0"/>
              </a:rPr>
              <a:t>Correlation between multiple scattering and energy loss</a:t>
            </a:r>
          </a:p>
          <a:p>
            <a:pPr lvl="1"/>
            <a:r>
              <a:rPr lang="en-US" smtClean="0">
                <a:latin typeface="Arial" pitchFamily="34" charset="0"/>
              </a:rPr>
              <a:t>Effect of magnetic field on multiple scattering</a:t>
            </a:r>
          </a:p>
          <a:p>
            <a:pPr lvl="1"/>
            <a:r>
              <a:rPr lang="en-US" smtClean="0">
                <a:latin typeface="Arial" pitchFamily="34" charset="0"/>
              </a:rPr>
              <a:t>Thick vs. thin absorbers</a:t>
            </a:r>
          </a:p>
          <a:p>
            <a:pPr lvl="1"/>
            <a:r>
              <a:rPr lang="en-US" smtClean="0">
                <a:latin typeface="Arial" pitchFamily="34" charset="0"/>
              </a:rPr>
              <a:t>Realistic 3-d EM fields (e.g. waveguide ports, HOM correctors, …)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59A08-68E4-4D5C-9FCE-34083EB44743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 Bold" charset="0"/>
              </a:rPr>
              <a:t>Simulation Issues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3"/>
          </a:xfrm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Collective processes (vacuum)</a:t>
            </a:r>
          </a:p>
          <a:p>
            <a:pPr lvl="1"/>
            <a:r>
              <a:rPr lang="en-US" smtClean="0">
                <a:latin typeface="Arial" pitchFamily="34" charset="0"/>
              </a:rPr>
              <a:t>space charge       </a:t>
            </a:r>
            <a:r>
              <a:rPr lang="en-US" b="1" smtClean="0">
                <a:solidFill>
                  <a:srgbClr val="0000FF"/>
                </a:solidFill>
                <a:latin typeface="Wingdings" pitchFamily="2" charset="2"/>
              </a:rPr>
              <a:t></a:t>
            </a: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 in progress</a:t>
            </a:r>
          </a:p>
          <a:p>
            <a:pPr lvl="1"/>
            <a:r>
              <a:rPr lang="en-US" smtClean="0">
                <a:latin typeface="Arial" pitchFamily="34" charset="0"/>
              </a:rPr>
              <a:t>wake fields</a:t>
            </a:r>
          </a:p>
          <a:p>
            <a:pPr lvl="1"/>
            <a:r>
              <a:rPr lang="en-US" smtClean="0">
                <a:latin typeface="Arial" pitchFamily="34" charset="0"/>
              </a:rPr>
              <a:t>coherent synchrotron radiation</a:t>
            </a:r>
          </a:p>
          <a:p>
            <a:pPr lvl="1"/>
            <a:r>
              <a:rPr lang="en-US" smtClean="0">
                <a:latin typeface="Arial" pitchFamily="34" charset="0"/>
              </a:rPr>
              <a:t>beam-beam interactions</a:t>
            </a:r>
          </a:p>
          <a:p>
            <a:pPr lvl="1"/>
            <a:r>
              <a:rPr lang="en-US" smtClean="0">
                <a:latin typeface="Arial" pitchFamily="34" charset="0"/>
              </a:rPr>
              <a:t>electron cloud effects</a:t>
            </a:r>
          </a:p>
          <a:p>
            <a:r>
              <a:rPr lang="en-US" smtClean="0">
                <a:latin typeface="Arial" pitchFamily="34" charset="0"/>
              </a:rPr>
              <a:t>Collective processes (in matter)	</a:t>
            </a:r>
            <a:r>
              <a:rPr lang="en-US" sz="2000" b="1" smtClean="0">
                <a:solidFill>
                  <a:srgbClr val="0000FF"/>
                </a:solidFill>
                <a:latin typeface="Wingdings" pitchFamily="2" charset="2"/>
              </a:rPr>
              <a:t></a:t>
            </a:r>
            <a:r>
              <a:rPr lang="en-US" sz="2000" b="1" smtClean="0">
                <a:solidFill>
                  <a:srgbClr val="0000FF"/>
                </a:solidFill>
                <a:latin typeface="Arial" pitchFamily="34" charset="0"/>
              </a:rPr>
              <a:t> starting</a:t>
            </a:r>
            <a:endParaRPr lang="en-US" b="1" smtClean="0">
              <a:solidFill>
                <a:srgbClr val="0000FF"/>
              </a:solidFill>
              <a:latin typeface="Arial" pitchFamily="34" charset="0"/>
            </a:endParaRPr>
          </a:p>
          <a:p>
            <a:pPr lvl="1"/>
            <a:r>
              <a:rPr lang="en-US" smtClean="0">
                <a:latin typeface="Arial" pitchFamily="34" charset="0"/>
              </a:rPr>
              <a:t>space charge screening by material</a:t>
            </a:r>
          </a:p>
          <a:p>
            <a:pPr lvl="1"/>
            <a:r>
              <a:rPr lang="en-US" smtClean="0">
                <a:latin typeface="Arial" pitchFamily="34" charset="0"/>
              </a:rPr>
              <a:t>bunch-induced polarization of material causing intensity-dependent energy loss and instability</a:t>
            </a:r>
          </a:p>
          <a:p>
            <a:pPr lvl="1"/>
            <a:r>
              <a:rPr lang="en-US" smtClean="0">
                <a:latin typeface="Arial" pitchFamily="34" charset="0"/>
              </a:rPr>
              <a:t>effects of matter on wake fields</a:t>
            </a:r>
          </a:p>
          <a:p>
            <a:pPr lvl="1"/>
            <a:r>
              <a:rPr lang="en-US" smtClean="0">
                <a:latin typeface="Arial" pitchFamily="34" charset="0"/>
              </a:rPr>
              <a:t>coherent bremstrahlung</a:t>
            </a:r>
          </a:p>
          <a:p>
            <a:pPr lvl="1"/>
            <a:r>
              <a:rPr lang="en-US" smtClean="0">
                <a:latin typeface="Arial" pitchFamily="34" charset="0"/>
              </a:rPr>
              <a:t>for all the above, consider dependency on material properties, head-tail differences, and bunch-to-bunch effects (i.e. time dependence)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7EA7B-8740-401F-8065-9C016ADF907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 Bold" charset="0"/>
              </a:rPr>
              <a:t>Simulation Issues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906963"/>
          </a:xfrm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Decays and Interactions in macroparticle models</a:t>
            </a:r>
          </a:p>
          <a:p>
            <a:r>
              <a:rPr lang="en-US" smtClean="0">
                <a:latin typeface="Arial" pitchFamily="34" charset="0"/>
              </a:rPr>
              <a:t>Polarized muon processes</a:t>
            </a:r>
          </a:p>
          <a:p>
            <a:r>
              <a:rPr lang="en-US" smtClean="0">
                <a:latin typeface="Arial" pitchFamily="34" charset="0"/>
              </a:rPr>
              <a:t>Normalization uncertainties</a:t>
            </a:r>
          </a:p>
          <a:p>
            <a:pPr lvl="1"/>
            <a:r>
              <a:rPr lang="en-US" smtClean="0">
                <a:latin typeface="Arial" pitchFamily="34" charset="0"/>
              </a:rPr>
              <a:t>Pion production models</a:t>
            </a:r>
          </a:p>
          <a:p>
            <a:pPr lvl="1"/>
            <a:r>
              <a:rPr lang="en-US" smtClean="0">
                <a:latin typeface="Arial" pitchFamily="34" charset="0"/>
              </a:rPr>
              <a:t>Distortions of mercury target</a:t>
            </a:r>
          </a:p>
          <a:p>
            <a:pPr>
              <a:buFont typeface="Arial" pitchFamily="34" charset="0"/>
              <a:buNone/>
            </a:pPr>
            <a:endParaRPr lang="en-US" sz="1200" smtClean="0">
              <a:latin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In short, there are many known physics processes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not implemented in current simulation programs.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Some are surely important for muon collider design.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endParaRPr lang="en-US" sz="1600" b="1" smtClean="0">
              <a:solidFill>
                <a:srgbClr val="0000FF"/>
              </a:solidFill>
              <a:latin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FF0000"/>
                </a:solidFill>
                <a:latin typeface="Arial" pitchFamily="34" charset="0"/>
              </a:rPr>
              <a:t>Many of them have never been measured.</a:t>
            </a:r>
            <a:br>
              <a:rPr lang="en-US" b="1" smtClean="0">
                <a:solidFill>
                  <a:srgbClr val="FF0000"/>
                </a:solidFill>
                <a:latin typeface="Arial" pitchFamily="34" charset="0"/>
              </a:rPr>
            </a:br>
            <a:endParaRPr lang="en-US" sz="1400" b="1" smtClean="0">
              <a:solidFill>
                <a:srgbClr val="FF0000"/>
              </a:solidFill>
              <a:latin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Measuring EM processes in a thick absorber is a good start.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C368E-2737-410A-B4BE-58927A81625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smtClean="0">
                <a:latin typeface="Arial Bold" charset="0"/>
              </a:rPr>
              <a:t>MICE Interim Report on</a:t>
            </a:r>
            <a:br>
              <a:rPr lang="en-US" sz="3600" b="1" smtClean="0">
                <a:latin typeface="Arial Bold" charset="0"/>
              </a:rPr>
            </a:br>
            <a:r>
              <a:rPr lang="en-US" sz="3600" b="1" smtClean="0">
                <a:latin typeface="Arial Bold" charset="0"/>
              </a:rPr>
              <a:t>MANX After MICE</a:t>
            </a:r>
            <a:r>
              <a:rPr lang="en-US" sz="3600" smtClean="0">
                <a:latin typeface="Arial Bold" charset="0"/>
              </a:rPr>
              <a:t/>
            </a:r>
            <a:br>
              <a:rPr lang="en-US" sz="3600" smtClean="0">
                <a:latin typeface="Arial Bold" charset="0"/>
              </a:rPr>
            </a:br>
            <a:r>
              <a:rPr lang="en-US" sz="2800" smtClean="0">
                <a:latin typeface="Arial Bold" charset="0"/>
              </a:rPr>
              <a:t>Tom Roberts, </a:t>
            </a:r>
            <a:r>
              <a:rPr lang="en-US" sz="2800" i="1" smtClean="0">
                <a:latin typeface="Arial Bold" charset="0"/>
              </a:rPr>
              <a:t>IIT</a:t>
            </a:r>
            <a:endParaRPr lang="en-US" sz="3600" i="1" smtClean="0">
              <a:latin typeface="Arial Bold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2350"/>
          </a:xfrm>
        </p:spPr>
        <p:txBody>
          <a:bodyPr/>
          <a:lstStyle/>
          <a:p>
            <a:pPr eaLnBrk="1" hangingPunct="1"/>
            <a:endParaRPr lang="en-US" sz="1600" smtClean="0">
              <a:latin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“The MICE collaboration members generally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strongly support the idea of a follow-up experimental program in ionization cooling 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studies. […] The concept of helical cooling 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channel seems very promising and the </a:t>
            </a:r>
            <a:br>
              <a:rPr lang="en-US" b="1" smtClean="0">
                <a:solidFill>
                  <a:srgbClr val="0000FF"/>
                </a:solidFill>
                <a:latin typeface="Arial" pitchFamily="34" charset="0"/>
              </a:rPr>
            </a:br>
            <a:r>
              <a:rPr lang="en-US" b="1" smtClean="0">
                <a:solidFill>
                  <a:srgbClr val="0000FF"/>
                </a:solidFill>
                <a:latin typeface="Arial" pitchFamily="34" charset="0"/>
              </a:rPr>
              <a:t>synergy with muon colliders is exciting.”</a:t>
            </a:r>
            <a:r>
              <a:rPr lang="en-US" smtClean="0">
                <a:latin typeface="Arial" pitchFamily="34" charset="0"/>
              </a:rPr>
              <a:t/>
            </a:r>
            <a:br>
              <a:rPr lang="en-US" smtClean="0">
                <a:latin typeface="Arial" pitchFamily="34" charset="0"/>
              </a:rPr>
            </a:br>
            <a:r>
              <a:rPr lang="en-US" smtClean="0">
                <a:latin typeface="Arial" pitchFamily="34" charset="0"/>
              </a:rPr>
              <a:t>				− Alain Blondel, MICE Spokesperson</a:t>
            </a:r>
          </a:p>
          <a:p>
            <a:pPr eaLnBrk="1" hangingPunct="1"/>
            <a:endParaRPr lang="en-US" sz="1600" smtClean="0">
              <a:latin typeface="Arial" pitchFamily="34" charset="0"/>
            </a:endParaRPr>
          </a:p>
          <a:p>
            <a:pPr eaLnBrk="1" hangingPunct="1"/>
            <a:r>
              <a:rPr lang="en-US" smtClean="0">
                <a:latin typeface="Arial" pitchFamily="34" charset="0"/>
              </a:rPr>
              <a:t>This is a summary of a report presented by Malcolm Ellis at the recent MICE Collaboration Meeting (Jan. 14, Harbin, China). Prepared by: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000" smtClean="0">
                <a:latin typeface="Arial" pitchFamily="34" charset="0"/>
              </a:rPr>
              <a:t>John Cobb (chair), Chris Rogers, Malcolm Ellis, Yoshi Kuno</a:t>
            </a:r>
          </a:p>
          <a:p>
            <a:pPr eaLnBrk="1" hangingPunct="1"/>
            <a:endParaRPr lang="en-US" sz="2000" smtClean="0">
              <a:latin typeface="Arial" pitchFamily="34" charset="0"/>
            </a:endParaRPr>
          </a:p>
        </p:txBody>
      </p:sp>
      <p:sp>
        <p:nvSpPr>
          <p:cNvPr id="21508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79DB-C08A-43D3-8011-82BA169E46AF}" type="slidenum">
              <a:rPr lang="en-US"/>
              <a:pPr/>
              <a:t>7</a:t>
            </a:fld>
            <a:endParaRPr lang="en-US"/>
          </a:p>
        </p:txBody>
      </p:sp>
      <p:sp>
        <p:nvSpPr>
          <p:cNvPr id="21510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 eaLnBrk="1" hangingPunct="1"/>
            <a:r>
              <a:rPr lang="en-US" smtClean="0">
                <a:latin typeface="Arial" pitchFamily="34" charset="0"/>
              </a:rPr>
              <a:t>MICE has convened a committee to consider follow-on possibilities; MANX is by far the most advanced, and the only one considered at this time</a:t>
            </a:r>
          </a:p>
          <a:p>
            <a:pPr marL="514350" indent="-457200" eaLnBrk="1" hangingPunct="1"/>
            <a:endParaRPr lang="en-US" smtClean="0">
              <a:latin typeface="Arial" pitchFamily="34" charset="0"/>
            </a:endParaRPr>
          </a:p>
          <a:p>
            <a:pPr marL="514350" indent="-457200" eaLnBrk="1" hangingPunct="1"/>
            <a:r>
              <a:rPr lang="en-US" smtClean="0">
                <a:latin typeface="Arial" pitchFamily="34" charset="0"/>
              </a:rPr>
              <a:t>The questions suggested by the MICE Executive Board: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Space-consistency in the MICE hall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Scope and adequacy of proposals in view of existing 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MICE instrumentation, and 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Infrastructure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Consistency of time scales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Comment on resources available from MANX and MICE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mtClean="0">
                <a:latin typeface="Arial" pitchFamily="34" charset="0"/>
              </a:rPr>
              <a:t>Good use of MICE infrastructure resources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5B670-B1AD-4DA3-B27B-EA47F0A3FC0E}" type="slidenum">
              <a:rPr lang="en-US"/>
              <a:pPr/>
              <a:t>8</a:t>
            </a:fld>
            <a:endParaRPr lang="en-US"/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2590800" y="88900"/>
            <a:ext cx="4014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MANX After 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365750"/>
          </a:xfrm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MANX proposal assumes much of MICE will exist</a:t>
            </a:r>
          </a:p>
          <a:p>
            <a:pPr lvl="1" eaLnBrk="1" hangingPunct="1"/>
            <a:r>
              <a:rPr lang="en-GB" smtClean="0">
                <a:latin typeface="Arial" pitchFamily="34" charset="0"/>
              </a:rPr>
              <a:t>MICE is a collaboration </a:t>
            </a:r>
          </a:p>
          <a:p>
            <a:pPr lvl="2" eaLnBrk="1" hangingPunct="1"/>
            <a:r>
              <a:rPr lang="en-GB" smtClean="0">
                <a:latin typeface="Arial" pitchFamily="34" charset="0"/>
              </a:rPr>
              <a:t>Infrastructure is not (yet) a facility</a:t>
            </a:r>
          </a:p>
          <a:p>
            <a:pPr lvl="3" eaLnBrk="1" hangingPunct="1"/>
            <a:r>
              <a:rPr lang="en-GB" smtClean="0">
                <a:latin typeface="Arial" pitchFamily="34" charset="0"/>
              </a:rPr>
              <a:t>Operated by MICE collaborators</a:t>
            </a:r>
          </a:p>
          <a:p>
            <a:pPr lvl="2" eaLnBrk="1" hangingPunct="1"/>
            <a:r>
              <a:rPr lang="en-GB" smtClean="0">
                <a:latin typeface="Arial" pitchFamily="34" charset="0"/>
              </a:rPr>
              <a:t>Instrumentation is not owned ‘in common’ by MICE</a:t>
            </a:r>
          </a:p>
          <a:p>
            <a:pPr lvl="3" eaLnBrk="1" hangingPunct="1"/>
            <a:r>
              <a:rPr lang="en-GB" smtClean="0">
                <a:latin typeface="Arial" pitchFamily="34" charset="0"/>
              </a:rPr>
              <a:t>Individual owners of instrumentation may have own preferences or funding agency constraints</a:t>
            </a:r>
          </a:p>
          <a:p>
            <a:pPr lvl="1" eaLnBrk="1" hangingPunct="1"/>
            <a:r>
              <a:rPr lang="en-GB" smtClean="0">
                <a:latin typeface="Arial" pitchFamily="34" charset="0"/>
              </a:rPr>
              <a:t>‘MICE’ itself cannot agree to support any new initiative </a:t>
            </a:r>
            <a:r>
              <a:rPr lang="en-US" smtClean="0">
                <a:latin typeface="Arial" pitchFamily="34" charset="0"/>
              </a:rPr>
              <a:t>–</a:t>
            </a:r>
            <a:r>
              <a:rPr lang="en-GB" smtClean="0">
                <a:latin typeface="Arial" pitchFamily="34" charset="0"/>
              </a:rPr>
              <a:t> a new collaboration would be needed</a:t>
            </a:r>
            <a:br>
              <a:rPr lang="en-GB" smtClean="0">
                <a:latin typeface="Arial" pitchFamily="34" charset="0"/>
              </a:rPr>
            </a:br>
            <a:endParaRPr lang="en-GB" smtClean="0">
              <a:latin typeface="Arial" pitchFamily="34" charset="0"/>
            </a:endParaRPr>
          </a:p>
          <a:p>
            <a:pPr eaLnBrk="1" hangingPunct="1"/>
            <a:r>
              <a:rPr lang="en-GB" smtClean="0">
                <a:latin typeface="Arial" pitchFamily="34" charset="0"/>
              </a:rPr>
              <a:t>MANX – or any new cooling experiment – at RAL would probably require substantial UK involvement</a:t>
            </a:r>
          </a:p>
          <a:p>
            <a:pPr lvl="1" eaLnBrk="1" hangingPunct="1"/>
            <a:r>
              <a:rPr lang="en-GB" smtClean="0">
                <a:latin typeface="Arial" pitchFamily="34" charset="0"/>
              </a:rPr>
              <a:t>RAL is small part of MICE</a:t>
            </a:r>
          </a:p>
          <a:p>
            <a:pPr lvl="2" eaLnBrk="1" hangingPunct="1"/>
            <a:r>
              <a:rPr lang="en-GB" smtClean="0">
                <a:latin typeface="Arial" pitchFamily="34" charset="0"/>
              </a:rPr>
              <a:t>Not same relationship to users as CERN or Fermilab</a:t>
            </a:r>
          </a:p>
        </p:txBody>
      </p:sp>
      <p:sp>
        <p:nvSpPr>
          <p:cNvPr id="2355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February 4, 2009  TJR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Simulation Issues / MANX After MICE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DC1D-AE03-448B-BCE6-DA1E43C4B500}" type="slidenum">
              <a:rPr lang="en-US"/>
              <a:pPr/>
              <a:t>9</a:t>
            </a:fld>
            <a:endParaRPr lang="en-US"/>
          </a:p>
        </p:txBody>
      </p:sp>
      <p:sp>
        <p:nvSpPr>
          <p:cNvPr id="23558" name="TextBox 6"/>
          <p:cNvSpPr txBox="1">
            <a:spLocks noChangeArrowheads="1"/>
          </p:cNvSpPr>
          <p:nvPr/>
        </p:nvSpPr>
        <p:spPr bwMode="auto">
          <a:xfrm>
            <a:off x="2590800" y="88900"/>
            <a:ext cx="4014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MANX After 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956</Words>
  <Application>Microsoft Macintosh PowerPoint</Application>
  <PresentationFormat>On-screen Show (4:3)</PresentationFormat>
  <Paragraphs>199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MS PGothic</vt:lpstr>
      <vt:lpstr>Arial Bold</vt:lpstr>
      <vt:lpstr>Calibri</vt:lpstr>
      <vt:lpstr>Times New Roman</vt:lpstr>
      <vt:lpstr>Wingdings</vt:lpstr>
      <vt:lpstr>Office Theme</vt:lpstr>
      <vt:lpstr>Simulation Issues - and - MICE Interim Report on MANX after MICE   (Two talks for the price of one.)</vt:lpstr>
      <vt:lpstr>Simulation Issues</vt:lpstr>
      <vt:lpstr>Simulation Issues</vt:lpstr>
      <vt:lpstr>Simulation Issues</vt:lpstr>
      <vt:lpstr>Simulation Issues</vt:lpstr>
      <vt:lpstr>Simulation Issues</vt:lpstr>
      <vt:lpstr>MICE Interim Report on MANX After MICE Tom Roberts, IIT</vt:lpstr>
      <vt:lpstr>Slide 8</vt:lpstr>
      <vt:lpstr>Slide 9</vt:lpstr>
      <vt:lpstr>Slide 10</vt:lpstr>
      <vt:lpstr>Off-Axis MANX</vt:lpstr>
      <vt:lpstr>MANX After MICE Conclusions – I</vt:lpstr>
      <vt:lpstr>MANX After MICE Conclusions – II</vt:lpstr>
      <vt:lpstr>MANX After MICE Conclusions – III</vt:lpstr>
      <vt:lpstr>MANX After MICE Conclusions – IV</vt:lpstr>
      <vt:lpstr>Slide 16</vt:lpstr>
    </vt:vector>
  </TitlesOfParts>
  <Company>Muons, Inc. / IIT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Collective Computations in G4beamline Tom Roberts, Muons, Inc.</dc:title>
  <dc:creator>Tom Roberts</dc:creator>
  <cp:lastModifiedBy>Rolland Johnson</cp:lastModifiedBy>
  <cp:revision>20</cp:revision>
  <cp:lastPrinted>2008-07-02T02:47:47Z</cp:lastPrinted>
  <dcterms:created xsi:type="dcterms:W3CDTF">2009-02-01T18:08:59Z</dcterms:created>
  <dcterms:modified xsi:type="dcterms:W3CDTF">2009-02-01T23:13:01Z</dcterms:modified>
</cp:coreProperties>
</file>