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xls" ContentType="application/vnd.ms-exce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4229" r:id="rId2"/>
    <p:sldMasterId id="2147484242" r:id="rId3"/>
    <p:sldMasterId id="2147484254" r:id="rId4"/>
    <p:sldMasterId id="2147484217" r:id="rId5"/>
    <p:sldMasterId id="2147483652" r:id="rId6"/>
    <p:sldMasterId id="2147483650" r:id="rId7"/>
  </p:sldMasterIdLst>
  <p:notesMasterIdLst>
    <p:notesMasterId r:id="rId24"/>
  </p:notesMasterIdLst>
  <p:handoutMasterIdLst>
    <p:handoutMasterId r:id="rId25"/>
  </p:handoutMasterIdLst>
  <p:sldIdLst>
    <p:sldId id="527" r:id="rId8"/>
    <p:sldId id="542" r:id="rId9"/>
    <p:sldId id="528" r:id="rId10"/>
    <p:sldId id="529" r:id="rId11"/>
    <p:sldId id="530" r:id="rId12"/>
    <p:sldId id="531" r:id="rId13"/>
    <p:sldId id="532" r:id="rId14"/>
    <p:sldId id="533" r:id="rId15"/>
    <p:sldId id="534" r:id="rId16"/>
    <p:sldId id="535" r:id="rId17"/>
    <p:sldId id="536" r:id="rId18"/>
    <p:sldId id="537" r:id="rId19"/>
    <p:sldId id="538" r:id="rId20"/>
    <p:sldId id="539" r:id="rId21"/>
    <p:sldId id="540" r:id="rId22"/>
    <p:sldId id="541" r:id="rId23"/>
  </p:sldIdLst>
  <p:sldSz cx="9144000" cy="6858000" type="screen4x3"/>
  <p:notesSz cx="6934200" cy="9234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E3F53D"/>
    <a:srgbClr val="FFFF00"/>
    <a:srgbClr val="006600"/>
    <a:srgbClr val="339933"/>
    <a:srgbClr val="006666"/>
    <a:srgbClr val="0000CC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042" autoAdjust="0"/>
    <p:restoredTop sz="94811" autoAdjust="0"/>
  </p:normalViewPr>
  <p:slideViewPr>
    <p:cSldViewPr>
      <p:cViewPr>
        <p:scale>
          <a:sx n="66" d="100"/>
          <a:sy n="66" d="100"/>
        </p:scale>
        <p:origin x="-252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76" y="-90"/>
      </p:cViewPr>
      <p:guideLst>
        <p:guide orient="horz" pos="2911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5581F6C8-E46F-42F9-A273-A41FC88801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84675"/>
            <a:ext cx="5086350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DCD0B24E-44C8-4AEA-ACBE-D8885CF391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en-US" smtClean="0"/>
              <a:t>V. Kashikhin</a:t>
            </a: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BC302-8837-4F99-868B-A2AEB6276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3C3F0-DB5D-4990-B886-A16254E354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87284-E835-47D6-95B8-07E8C10F8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9D3F6-B1C3-4451-AE6B-2C7D6AE057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A573F-78BE-4051-BBB1-B7AA8A8906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591CDAA-1216-4358-B914-881E2E2567A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E9E0C-2618-4AFB-8AA5-E967830D95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125B8-0212-4487-B1D8-C2FA909AFF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0429-49E8-4EA7-9D12-1E57CE140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E1D50-228C-4AFF-B680-4B1F4486E8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31EB-1540-4841-94FC-B66FE1147E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4582-D587-4577-BFE4-B80DB5430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A10D1-A757-484F-9783-816225ADF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659E3-6F56-4827-9D15-14E621F3E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2599F-E70A-4461-A0DB-E8FC3AED0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85600-5D49-43F9-B39E-71C35C7637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65D38-1A9E-4CBC-96E4-E92680843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37EA0-9104-4BE9-A924-253B1DBA7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EDC02-26EA-4115-9045-471920AE7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5B3A-284F-4CEC-A074-B7C84D245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8D94C-B9D9-4CF7-AF27-16E6C06C8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0EAB2-6DAC-4F28-83A1-6F7D55BACB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8D6D9-0732-4208-B37A-59C14C725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8334-28BD-4C46-AD25-1D174D1E1C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22362-42C4-4506-BAFD-6809FBE11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FE23A-E8BA-4966-91FD-06557029D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FCFF2-0103-4A75-A094-4901854458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CF788-E2A8-40C7-9FBD-E6DB10091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16469-5DF8-4237-A5B1-105D8B45C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AFF69-D065-4CC6-9E48-98C54C3CA0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BADC7-6360-4A42-99C1-D06B088F2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238CB-15A3-4DC3-A9A0-3680674B8D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E7F1B-08A6-493A-916A-99FCE30E53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670EE-4B5B-44C2-97A6-4E0966C50F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0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Title</a:t>
            </a:r>
          </a:p>
        </p:txBody>
      </p:sp>
      <p:sp>
        <p:nvSpPr>
          <p:cNvPr id="8195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 altLang="en-US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8591CDAA-1216-4358-B914-881E2E2567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685800" y="914400"/>
            <a:ext cx="7772400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ill Sans" pitchFamily="34" charset="0"/>
            </a:endParaRPr>
          </a:p>
        </p:txBody>
      </p:sp>
      <p:pic>
        <p:nvPicPr>
          <p:cNvPr id="8199" name="Picture 24" descr="flogo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305800" y="0"/>
            <a:ext cx="83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2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09800" y="64770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grpSp>
        <p:nvGrpSpPr>
          <p:cNvPr id="16" name="Group 33"/>
          <p:cNvGrpSpPr>
            <a:grpSpLocks/>
          </p:cNvGrpSpPr>
          <p:nvPr userDrawn="1"/>
        </p:nvGrpSpPr>
        <p:grpSpPr bwMode="auto">
          <a:xfrm>
            <a:off x="0" y="0"/>
            <a:ext cx="1905000" cy="838200"/>
            <a:chOff x="3840" y="3216"/>
            <a:chExt cx="1440" cy="624"/>
          </a:xfrm>
        </p:grpSpPr>
        <p:grpSp>
          <p:nvGrpSpPr>
            <p:cNvPr id="17" name="Group 34"/>
            <p:cNvGrpSpPr>
              <a:grpSpLocks/>
            </p:cNvGrpSpPr>
            <p:nvPr/>
          </p:nvGrpSpPr>
          <p:grpSpPr bwMode="auto">
            <a:xfrm>
              <a:off x="3840" y="3216"/>
              <a:ext cx="336" cy="624"/>
              <a:chOff x="1152" y="288"/>
              <a:chExt cx="960" cy="1872"/>
            </a:xfrm>
          </p:grpSpPr>
          <p:sp>
            <p:nvSpPr>
              <p:cNvPr id="19" name="Oval 35"/>
              <p:cNvSpPr>
                <a:spLocks noChangeArrowheads="1"/>
              </p:cNvSpPr>
              <p:nvPr/>
            </p:nvSpPr>
            <p:spPr bwMode="auto">
              <a:xfrm>
                <a:off x="1152" y="14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Oval 36"/>
              <p:cNvSpPr>
                <a:spLocks noChangeArrowheads="1"/>
              </p:cNvSpPr>
              <p:nvPr/>
            </p:nvSpPr>
            <p:spPr bwMode="auto">
              <a:xfrm>
                <a:off x="1152" y="2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Rectangle 37"/>
              <p:cNvSpPr>
                <a:spLocks noChangeAspect="1" noChangeArrowheads="1"/>
              </p:cNvSpPr>
              <p:nvPr/>
            </p:nvSpPr>
            <p:spPr bwMode="auto">
              <a:xfrm>
                <a:off x="1152" y="624"/>
                <a:ext cx="960" cy="1200"/>
              </a:xfrm>
              <a:prstGeom prst="rect">
                <a:avLst/>
              </a:prstGeom>
              <a:solidFill>
                <a:schemeClr val="accent2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WordArt 38"/>
              <p:cNvSpPr>
                <a:spLocks noChangeAspect="1" noChangeArrowheads="1" noChangeShapeType="1" noTextEdit="1"/>
              </p:cNvSpPr>
              <p:nvPr/>
            </p:nvSpPr>
            <p:spPr bwMode="auto">
              <a:xfrm>
                <a:off x="1392" y="768"/>
                <a:ext cx="494" cy="10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2833"/>
                  </a:avLst>
                </a:prstTxWarp>
              </a:bodyPr>
              <a:lstStyle/>
              <a:p>
                <a:r>
                  <a:rPr lang="en-US" sz="5400" b="1" i="1" kern="10">
                    <a:ln w="1905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Symbol"/>
                  </a:rPr>
                  <a:t>m</a:t>
                </a:r>
              </a:p>
            </p:txBody>
          </p:sp>
        </p:grpSp>
        <p:sp>
          <p:nvSpPr>
            <p:cNvPr id="18" name="Text Box 39"/>
            <p:cNvSpPr txBox="1">
              <a:spLocks noChangeArrowheads="1"/>
            </p:cNvSpPr>
            <p:nvPr/>
          </p:nvSpPr>
          <p:spPr bwMode="auto">
            <a:xfrm>
              <a:off x="4274" y="3360"/>
              <a:ext cx="1006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i="1">
                  <a:solidFill>
                    <a:schemeClr val="accent2"/>
                  </a:solidFill>
                  <a:latin typeface="Times New Roman" pitchFamily="18" charset="0"/>
                </a:rPr>
                <a:t>Muons, Inc.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6" r:id="rId3"/>
    <p:sldLayoutId id="2147484092" r:id="rId4"/>
    <p:sldLayoutId id="2147484091" r:id="rId5"/>
    <p:sldLayoutId id="2147484090" r:id="rId6"/>
    <p:sldLayoutId id="2147484089" r:id="rId7"/>
    <p:sldLayoutId id="2147484088" r:id="rId8"/>
    <p:sldLayoutId id="2147484087" r:id="rId9"/>
    <p:sldLayoutId id="2147484086" r:id="rId10"/>
    <p:sldLayoutId id="2147484085" r:id="rId11"/>
    <p:sldLayoutId id="2147484084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4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000">
          <a:solidFill>
            <a:srgbClr val="0066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  <p:sldLayoutId id="2147484241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V. Kashikhin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347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057A5558-11BE-4E27-907F-D7DF8F937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2" r:id="rId2"/>
    <p:sldLayoutId id="2147484101" r:id="rId3"/>
    <p:sldLayoutId id="2147484100" r:id="rId4"/>
    <p:sldLayoutId id="2147484099" r:id="rId5"/>
    <p:sldLayoutId id="2147484098" r:id="rId6"/>
    <p:sldLayoutId id="2147484097" r:id="rId7"/>
    <p:sldLayoutId id="2147484096" r:id="rId8"/>
    <p:sldLayoutId id="2147484095" r:id="rId9"/>
    <p:sldLayoutId id="2147484094" r:id="rId10"/>
    <p:sldLayoutId id="2147484093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50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AAC Feb. 4, 2009</a:t>
            </a:r>
            <a:endParaRPr lang="en-US"/>
          </a:p>
        </p:txBody>
      </p:sp>
      <p:sp>
        <p:nvSpPr>
          <p:cNvPr id="3450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V. Kashikhin</a:t>
            </a:r>
            <a:endParaRPr lang="en-US"/>
          </a:p>
        </p:txBody>
      </p:sp>
      <p:sp>
        <p:nvSpPr>
          <p:cNvPr id="3450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F396B461-4734-47E5-ABFB-A2921E9DC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3" r:id="rId2"/>
    <p:sldLayoutId id="2147484112" r:id="rId3"/>
    <p:sldLayoutId id="2147484111" r:id="rId4"/>
    <p:sldLayoutId id="2147484110" r:id="rId5"/>
    <p:sldLayoutId id="2147484109" r:id="rId6"/>
    <p:sldLayoutId id="2147484108" r:id="rId7"/>
    <p:sldLayoutId id="2147484107" r:id="rId8"/>
    <p:sldLayoutId id="2147484106" r:id="rId9"/>
    <p:sldLayoutId id="2147484105" r:id="rId10"/>
    <p:sldLayoutId id="2147484104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Office_Excel_Chart1.xls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4A4F-A238-443B-BA95-B116025DF7DC}" type="slidenum">
              <a:rPr lang="en-US"/>
              <a:pPr/>
              <a:t>1</a:t>
            </a:fld>
            <a:r>
              <a:rPr lang="en-US"/>
              <a:t>    </a:t>
            </a:r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/>
            <a:r>
              <a:rPr lang="en-US" sz="3600" dirty="0" smtClean="0"/>
              <a:t>Fermilab AAC</a:t>
            </a:r>
            <a:endParaRPr lang="en-US" sz="36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09600" y="3581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Symbol" pitchFamily="18" charset="2"/>
              <a:buChar char="·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V. Kashikhin for Superconducting Magnet Team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85800" y="2057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Superconducting Helical Solenoids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F6AE4-EAAC-4FD7-AD47-07D679B06CA9}" type="slidenum">
              <a:rPr lang="en-US"/>
              <a:pPr/>
              <a:t>10</a:t>
            </a:fld>
            <a:r>
              <a:rPr lang="en-US"/>
              <a:t>    </a:t>
            </a: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/>
              <a:t>4-Coil Model Fabrication</a:t>
            </a:r>
          </a:p>
        </p:txBody>
      </p:sp>
      <p:pic>
        <p:nvPicPr>
          <p:cNvPr id="156676" name="Picture 4" descr="IMG_6237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24000"/>
            <a:ext cx="4572000" cy="3430588"/>
          </a:xfrm>
          <a:prstGeom prst="rect">
            <a:avLst/>
          </a:prstGeom>
          <a:noFill/>
        </p:spPr>
      </p:pic>
      <p:pic>
        <p:nvPicPr>
          <p:cNvPr id="156678" name="Picture 6" descr="DSC000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24000"/>
            <a:ext cx="4572000" cy="3429000"/>
          </a:xfrm>
          <a:prstGeom prst="rect">
            <a:avLst/>
          </a:prstGeom>
          <a:noFill/>
        </p:spPr>
      </p:pic>
      <p:sp>
        <p:nvSpPr>
          <p:cNvPr id="156679" name="Text Box 7"/>
          <p:cNvSpPr txBox="1">
            <a:spLocks noChangeArrowheads="1"/>
          </p:cNvSpPr>
          <p:nvPr/>
        </p:nvSpPr>
        <p:spPr bwMode="auto">
          <a:xfrm>
            <a:off x="4724400" y="5638800"/>
            <a:ext cx="441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2306D4"/>
                </a:solidFill>
              </a:rPr>
              <a:t>               Winding process</a:t>
            </a:r>
          </a:p>
        </p:txBody>
      </p:sp>
      <p:sp>
        <p:nvSpPr>
          <p:cNvPr id="156680" name="Text Box 8"/>
          <p:cNvSpPr txBox="1">
            <a:spLocks noChangeArrowheads="1"/>
          </p:cNvSpPr>
          <p:nvPr/>
        </p:nvSpPr>
        <p:spPr bwMode="auto">
          <a:xfrm>
            <a:off x="152400" y="5638800"/>
            <a:ext cx="441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2306D4"/>
                </a:solidFill>
              </a:rPr>
              <a:t>Bandage rings control assembly</a:t>
            </a:r>
          </a:p>
        </p:txBody>
      </p:sp>
      <p:sp>
        <p:nvSpPr>
          <p:cNvPr id="156681" name="Line 9"/>
          <p:cNvSpPr>
            <a:spLocks noChangeShapeType="1"/>
          </p:cNvSpPr>
          <p:nvPr/>
        </p:nvSpPr>
        <p:spPr bwMode="auto">
          <a:xfrm flipH="1" flipV="1">
            <a:off x="3276600" y="3200400"/>
            <a:ext cx="838200" cy="1828800"/>
          </a:xfrm>
          <a:prstGeom prst="line">
            <a:avLst/>
          </a:prstGeom>
          <a:noFill/>
          <a:ln w="9525">
            <a:solidFill>
              <a:srgbClr val="EE04C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6682" name="Text Box 10"/>
          <p:cNvSpPr txBox="1">
            <a:spLocks noChangeArrowheads="1"/>
          </p:cNvSpPr>
          <p:nvPr/>
        </p:nvSpPr>
        <p:spPr bwMode="auto">
          <a:xfrm>
            <a:off x="4114800" y="4953000"/>
            <a:ext cx="1447800" cy="376238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Inner ring</a:t>
            </a:r>
          </a:p>
        </p:txBody>
      </p:sp>
      <p:sp>
        <p:nvSpPr>
          <p:cNvPr id="156683" name="Line 11"/>
          <p:cNvSpPr>
            <a:spLocks noChangeShapeType="1"/>
          </p:cNvSpPr>
          <p:nvPr/>
        </p:nvSpPr>
        <p:spPr bwMode="auto">
          <a:xfrm flipH="1">
            <a:off x="685800" y="1752600"/>
            <a:ext cx="762000" cy="990600"/>
          </a:xfrm>
          <a:prstGeom prst="line">
            <a:avLst/>
          </a:prstGeom>
          <a:noFill/>
          <a:ln w="9525">
            <a:solidFill>
              <a:srgbClr val="EE04C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6684" name="Text Box 12"/>
          <p:cNvSpPr txBox="1">
            <a:spLocks noChangeArrowheads="1"/>
          </p:cNvSpPr>
          <p:nvPr/>
        </p:nvSpPr>
        <p:spPr bwMode="auto">
          <a:xfrm>
            <a:off x="1447800" y="1371600"/>
            <a:ext cx="1447800" cy="376238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Outer ring</a:t>
            </a:r>
          </a:p>
        </p:txBody>
      </p:sp>
      <p:sp>
        <p:nvSpPr>
          <p:cNvPr id="156685" name="Text Box 13"/>
          <p:cNvSpPr txBox="1">
            <a:spLocks noChangeArrowheads="1"/>
          </p:cNvSpPr>
          <p:nvPr/>
        </p:nvSpPr>
        <p:spPr bwMode="auto">
          <a:xfrm>
            <a:off x="1066800" y="4953000"/>
            <a:ext cx="2057400" cy="376238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Ground insulation</a:t>
            </a:r>
          </a:p>
        </p:txBody>
      </p:sp>
      <p:sp>
        <p:nvSpPr>
          <p:cNvPr id="156686" name="Line 14"/>
          <p:cNvSpPr>
            <a:spLocks noChangeShapeType="1"/>
          </p:cNvSpPr>
          <p:nvPr/>
        </p:nvSpPr>
        <p:spPr bwMode="auto">
          <a:xfrm flipH="1" flipV="1">
            <a:off x="990600" y="3352800"/>
            <a:ext cx="76200" cy="1600200"/>
          </a:xfrm>
          <a:prstGeom prst="line">
            <a:avLst/>
          </a:prstGeom>
          <a:noFill/>
          <a:ln w="9525">
            <a:solidFill>
              <a:srgbClr val="EE04C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6687" name="Text Box 15"/>
          <p:cNvSpPr txBox="1">
            <a:spLocks noChangeArrowheads="1"/>
          </p:cNvSpPr>
          <p:nvPr/>
        </p:nvSpPr>
        <p:spPr bwMode="auto">
          <a:xfrm>
            <a:off x="5867400" y="4953000"/>
            <a:ext cx="2819400" cy="376238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Superconducting cable</a:t>
            </a:r>
          </a:p>
        </p:txBody>
      </p:sp>
      <p:sp>
        <p:nvSpPr>
          <p:cNvPr id="156688" name="Line 16"/>
          <p:cNvSpPr>
            <a:spLocks noChangeShapeType="1"/>
          </p:cNvSpPr>
          <p:nvPr/>
        </p:nvSpPr>
        <p:spPr bwMode="auto">
          <a:xfrm flipV="1">
            <a:off x="5867400" y="3352800"/>
            <a:ext cx="533400" cy="1600200"/>
          </a:xfrm>
          <a:prstGeom prst="line">
            <a:avLst/>
          </a:prstGeom>
          <a:noFill/>
          <a:ln w="9525">
            <a:solidFill>
              <a:srgbClr val="EE04C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DFC36-3E30-4236-B5DB-2903C3DA7B4B}" type="slidenum">
              <a:rPr lang="en-US"/>
              <a:pPr/>
              <a:t>11</a:t>
            </a:fld>
            <a:r>
              <a:rPr lang="en-US"/>
              <a:t>    </a:t>
            </a:r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/>
              <a:t>4-Coil Model 1  Test Results</a:t>
            </a:r>
          </a:p>
        </p:txBody>
      </p:sp>
      <p:graphicFrame>
        <p:nvGraphicFramePr>
          <p:cNvPr id="144707" name="Group 323"/>
          <p:cNvGraphicFramePr>
            <a:graphicFrameLocks noGrp="1"/>
          </p:cNvGraphicFramePr>
          <p:nvPr>
            <p:ph sz="half" idx="1"/>
          </p:nvPr>
        </p:nvGraphicFramePr>
        <p:xfrm>
          <a:off x="304800" y="990600"/>
          <a:ext cx="4343400" cy="2807018"/>
        </p:xfrm>
        <a:graphic>
          <a:graphicData uri="http://schemas.openxmlformats.org/drawingml/2006/table">
            <a:tbl>
              <a:tblPr/>
              <a:tblGrid>
                <a:gridCol w="1476375"/>
                <a:gridCol w="755650"/>
                <a:gridCol w="647700"/>
                <a:gridCol w="661988"/>
                <a:gridCol w="801687"/>
              </a:tblGrid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Parameter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Short HS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nominal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Short HS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Max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Long HS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HS Test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Results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Peak superconductor field, T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3.3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4.84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5.7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4.38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Current, kA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9.6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14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9.6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13.6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Coil inner diameter, mm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420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420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510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420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Number of turns/section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3x9+10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Fx force/section, kN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70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149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160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119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Fy force/section, kN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12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25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60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21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Fxy force/section, kN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71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151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171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121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Fz force/section, kN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157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337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299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06D4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273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06D4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43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57600"/>
            <a:ext cx="4267200" cy="292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389" name="Picture 5" descr="Fig1_Forces_37kA_1203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762000"/>
            <a:ext cx="419100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90" name="Oval 6"/>
          <p:cNvSpPr>
            <a:spLocks noChangeArrowheads="1"/>
          </p:cNvSpPr>
          <p:nvPr/>
        </p:nvSpPr>
        <p:spPr bwMode="auto">
          <a:xfrm>
            <a:off x="1752600" y="4953000"/>
            <a:ext cx="152400" cy="152400"/>
          </a:xfrm>
          <a:prstGeom prst="ellipse">
            <a:avLst/>
          </a:prstGeom>
          <a:solidFill>
            <a:srgbClr val="990033"/>
          </a:solidFill>
          <a:ln w="9525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144391" name="Oval 7"/>
          <p:cNvSpPr>
            <a:spLocks noChangeArrowheads="1"/>
          </p:cNvSpPr>
          <p:nvPr/>
        </p:nvSpPr>
        <p:spPr bwMode="auto">
          <a:xfrm>
            <a:off x="2133600" y="52578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CC3300"/>
              </a:solidFill>
            </a:endParaRPr>
          </a:p>
        </p:txBody>
      </p:sp>
      <p:graphicFrame>
        <p:nvGraphicFramePr>
          <p:cNvPr id="144692" name="Object 308"/>
          <p:cNvGraphicFramePr>
            <a:graphicFrameLocks noChangeAspect="1"/>
          </p:cNvGraphicFramePr>
          <p:nvPr>
            <p:ph sz="half" idx="2"/>
          </p:nvPr>
        </p:nvGraphicFramePr>
        <p:xfrm>
          <a:off x="4800600" y="3657600"/>
          <a:ext cx="4267200" cy="2749550"/>
        </p:xfrm>
        <a:graphic>
          <a:graphicData uri="http://schemas.openxmlformats.org/presentationml/2006/ole">
            <p:oleObj spid="_x0000_s502786" name="Chart" r:id="rId6" imgW="6591240" imgH="4248031" progId="Excel.Chart.8">
              <p:embed/>
            </p:oleObj>
          </a:graphicData>
        </a:graphic>
      </p:graphicFrame>
      <p:sp>
        <p:nvSpPr>
          <p:cNvPr id="144698" name="Line 314"/>
          <p:cNvSpPr>
            <a:spLocks noChangeShapeType="1"/>
          </p:cNvSpPr>
          <p:nvPr/>
        </p:nvSpPr>
        <p:spPr bwMode="auto">
          <a:xfrm flipV="1">
            <a:off x="685800" y="4953000"/>
            <a:ext cx="2514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4699" name="Oval 315"/>
          <p:cNvSpPr>
            <a:spLocks noChangeArrowheads="1"/>
          </p:cNvSpPr>
          <p:nvPr/>
        </p:nvSpPr>
        <p:spPr bwMode="auto">
          <a:xfrm>
            <a:off x="3733800" y="45720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144700" name="Text Box 316"/>
          <p:cNvSpPr txBox="1">
            <a:spLocks noChangeArrowheads="1"/>
          </p:cNvSpPr>
          <p:nvPr/>
        </p:nvSpPr>
        <p:spPr bwMode="auto">
          <a:xfrm>
            <a:off x="3810000" y="4495800"/>
            <a:ext cx="838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 b="1">
                <a:solidFill>
                  <a:srgbClr val="CC3300"/>
                </a:solidFill>
              </a:rPr>
              <a:t>Long HS</a:t>
            </a:r>
          </a:p>
        </p:txBody>
      </p:sp>
      <p:sp>
        <p:nvSpPr>
          <p:cNvPr id="144701" name="Oval 317"/>
          <p:cNvSpPr>
            <a:spLocks noChangeArrowheads="1"/>
          </p:cNvSpPr>
          <p:nvPr/>
        </p:nvSpPr>
        <p:spPr bwMode="auto">
          <a:xfrm>
            <a:off x="3733800" y="4267200"/>
            <a:ext cx="152400" cy="152400"/>
          </a:xfrm>
          <a:prstGeom prst="ellipse">
            <a:avLst/>
          </a:prstGeom>
          <a:solidFill>
            <a:srgbClr val="990033"/>
          </a:solidFill>
          <a:ln w="9525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144702" name="Text Box 318"/>
          <p:cNvSpPr txBox="1">
            <a:spLocks noChangeArrowheads="1"/>
          </p:cNvSpPr>
          <p:nvPr/>
        </p:nvSpPr>
        <p:spPr bwMode="auto">
          <a:xfrm>
            <a:off x="3962400" y="41148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/>
          </a:p>
        </p:txBody>
      </p:sp>
      <p:sp>
        <p:nvSpPr>
          <p:cNvPr id="144703" name="Text Box 319"/>
          <p:cNvSpPr txBox="1">
            <a:spLocks noChangeArrowheads="1"/>
          </p:cNvSpPr>
          <p:nvPr/>
        </p:nvSpPr>
        <p:spPr bwMode="auto">
          <a:xfrm>
            <a:off x="3886200" y="4191000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 b="1">
                <a:solidFill>
                  <a:srgbClr val="CC3300"/>
                </a:solidFill>
              </a:rPr>
              <a:t>HS Model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C4E7-258A-4051-BF83-324107C94C7B}" type="slidenum">
              <a:rPr lang="en-US"/>
              <a:pPr/>
              <a:t>12</a:t>
            </a:fld>
            <a:r>
              <a:rPr lang="en-US"/>
              <a:t>    </a:t>
            </a:r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/>
              <a:t>Improved NbTi 4-coil model 2</a:t>
            </a:r>
          </a:p>
        </p:txBody>
      </p:sp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899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/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0" y="1066800"/>
            <a:ext cx="9144000" cy="50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buFontTx/>
              <a:buChar char="•"/>
            </a:pPr>
            <a:r>
              <a:rPr lang="en-US" sz="2200">
                <a:solidFill>
                  <a:srgbClr val="2306D4"/>
                </a:solidFill>
              </a:rPr>
              <a:t> </a:t>
            </a:r>
            <a:r>
              <a:rPr lang="en-US" sz="2200" b="1">
                <a:solidFill>
                  <a:srgbClr val="2306D4"/>
                </a:solidFill>
              </a:rPr>
              <a:t>The base line of magnetic and mechanical design is the same as for Model 1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Use the wider NbTi FNAL made cable, hard bend wound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The design should accommodate NbTi and Nb3Sn cable technology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Rectangular 15 mm wide cable with 28x1 mm dia.  strands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Use the same ground insulation as in Model 1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 Improve the electrical insulation of heaters, voltage taps, etc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 Protect coil insulation during welding from sparks (Cu foil, etc)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 Correct the leads outlet areas to avoid shorts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 Carefully fix the leads in space outside of the solenoid</a:t>
            </a:r>
          </a:p>
          <a:p>
            <a:pPr lvl="1" algn="l"/>
            <a:endParaRPr lang="en-US" sz="2200" b="1">
              <a:solidFill>
                <a:srgbClr val="2306D4"/>
              </a:solidFill>
            </a:endParaRPr>
          </a:p>
          <a:p>
            <a:pPr lvl="1" algn="l"/>
            <a:endParaRPr lang="en-US">
              <a:solidFill>
                <a:srgbClr val="6C4AF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F0AA-8AAB-4A93-A26B-8BFC80B54CF2}" type="slidenum">
              <a:rPr lang="en-US"/>
              <a:pPr/>
              <a:t>13</a:t>
            </a:fld>
            <a:r>
              <a:rPr lang="en-US"/>
              <a:t>    </a:t>
            </a:r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/>
              <a:t>Nb3Sn 4-coil model 3</a:t>
            </a:r>
          </a:p>
        </p:txBody>
      </p:sp>
      <p:sp>
        <p:nvSpPr>
          <p:cNvPr id="155651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899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/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0" y="1066800"/>
            <a:ext cx="9144000" cy="4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buFontTx/>
              <a:buChar char="•"/>
            </a:pPr>
            <a:r>
              <a:rPr lang="en-US" sz="2200">
                <a:solidFill>
                  <a:srgbClr val="2306D4"/>
                </a:solidFill>
              </a:rPr>
              <a:t> </a:t>
            </a:r>
            <a:r>
              <a:rPr lang="en-US" sz="2200" b="1">
                <a:solidFill>
                  <a:srgbClr val="2306D4"/>
                </a:solidFill>
              </a:rPr>
              <a:t>The base line magnetic and mechanical design is the same as for NbTi Model N2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Use the Nb3Sn 15mm wide cable with 28 strands of 1 mm dia. Cable is hard bend wound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Cable should be glass tape insulated with ceramic binder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Use the multilayer glass cloth with binder for ground insulation 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 Protect coil insulation during welding from sparks (Cu foil, etc)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 Provide an effective Argon gas circulation during reaction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 Correct the lead outlet areas to avoid shorts</a:t>
            </a:r>
          </a:p>
          <a:p>
            <a:pPr lvl="1" algn="l"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 Carefully fix the leads in space outside the solenoid</a:t>
            </a:r>
          </a:p>
          <a:p>
            <a:pPr lvl="1" algn="l"/>
            <a:endParaRPr lang="en-US" sz="2200" b="1">
              <a:solidFill>
                <a:srgbClr val="2306D4"/>
              </a:solidFill>
            </a:endParaRPr>
          </a:p>
          <a:p>
            <a:pPr lvl="1" algn="l"/>
            <a:endParaRPr lang="en-US">
              <a:solidFill>
                <a:srgbClr val="6C4AF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8A1A0-F353-4E96-93B0-5788E18DEDE9}" type="slidenum">
              <a:rPr lang="en-US"/>
              <a:pPr/>
              <a:t>14</a:t>
            </a:fld>
            <a:r>
              <a:rPr lang="en-US"/>
              <a:t>    </a:t>
            </a: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/>
              <a:t>4-Coils Models Schedule</a:t>
            </a:r>
          </a:p>
        </p:txBody>
      </p:sp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899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/>
          </a:p>
        </p:txBody>
      </p:sp>
      <p:pic>
        <p:nvPicPr>
          <p:cNvPr id="146437" name="Picture 5" descr="Schedule_HS_Models_0121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" y="895350"/>
            <a:ext cx="8458200" cy="5067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DA91-8036-49D9-801F-736F4F5B1FD1}" type="slidenum">
              <a:rPr lang="en-US"/>
              <a:pPr/>
              <a:t>15</a:t>
            </a:fld>
            <a:r>
              <a:rPr lang="en-US"/>
              <a:t>    </a:t>
            </a: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MANX  Magnet  Cost Estimation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991600" cy="52578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000" dirty="0"/>
              <a:t>Specifications                                              0.5 FTE</a:t>
            </a:r>
          </a:p>
          <a:p>
            <a:pPr marL="609600" indent="-609600">
              <a:buFontTx/>
              <a:buAutoNum type="arabicPeriod"/>
            </a:pPr>
            <a:r>
              <a:rPr lang="en-US" sz="2000" dirty="0"/>
              <a:t>Magnet conceptual design                         3.5 FTE </a:t>
            </a:r>
          </a:p>
          <a:p>
            <a:pPr marL="609600" indent="-609600">
              <a:buFontTx/>
              <a:buAutoNum type="arabicPeriod"/>
            </a:pPr>
            <a:r>
              <a:rPr lang="en-US" sz="2000" dirty="0"/>
              <a:t>Technology issues                                       3.5 FTE+ 0.1M$ M&amp;S</a:t>
            </a:r>
          </a:p>
          <a:p>
            <a:pPr marL="609600" indent="-609600">
              <a:buFontTx/>
              <a:buAutoNum type="arabicPeriod"/>
            </a:pPr>
            <a:r>
              <a:rPr lang="en-US" sz="2000" dirty="0"/>
              <a:t>Engineering design                                      7.0 FTE</a:t>
            </a:r>
          </a:p>
          <a:p>
            <a:pPr marL="609600" indent="-609600">
              <a:buFontTx/>
              <a:buAutoNum type="arabicPeriod"/>
            </a:pPr>
            <a:r>
              <a:rPr lang="en-US" sz="2000" dirty="0"/>
              <a:t>Procurement, component test                    0.7 FTE+ 5.2M$ M&amp;S</a:t>
            </a:r>
          </a:p>
          <a:p>
            <a:pPr marL="609600" indent="-609600">
              <a:buFontTx/>
              <a:buAutoNum type="arabicPeriod"/>
            </a:pPr>
            <a:r>
              <a:rPr lang="en-US" sz="2000" dirty="0"/>
              <a:t>Installation and commissioning                 8.0 FTE+ 0.5M$ M&amp;S</a:t>
            </a:r>
            <a:r>
              <a:rPr lang="en-US" sz="1800" dirty="0"/>
              <a:t> </a:t>
            </a:r>
          </a:p>
          <a:p>
            <a:pPr marL="609600" indent="-609600">
              <a:buFontTx/>
              <a:buNone/>
            </a:pPr>
            <a:r>
              <a:rPr lang="en-US" sz="1800" dirty="0"/>
              <a:t>  </a:t>
            </a:r>
          </a:p>
          <a:p>
            <a:pPr marL="609600" indent="-609600">
              <a:buFontTx/>
              <a:buNone/>
            </a:pPr>
            <a:r>
              <a:rPr lang="en-US" sz="2000" dirty="0"/>
              <a:t>Budget profile:</a:t>
            </a:r>
          </a:p>
          <a:p>
            <a:pPr marL="609600" indent="-609600">
              <a:buFontTx/>
              <a:buNone/>
            </a:pPr>
            <a:r>
              <a:rPr lang="en-US" sz="2000" dirty="0"/>
              <a:t>Year 1                        6.2 FTE+0.1M$</a:t>
            </a:r>
          </a:p>
          <a:p>
            <a:pPr marL="609600" indent="-609600">
              <a:buFontTx/>
              <a:buNone/>
            </a:pPr>
            <a:r>
              <a:rPr lang="en-US" sz="2000" dirty="0"/>
              <a:t>Year 2                        7.0 FTE+1.5M$</a:t>
            </a:r>
          </a:p>
          <a:p>
            <a:pPr marL="609600" indent="-609600">
              <a:buFontTx/>
              <a:buNone/>
            </a:pPr>
            <a:r>
              <a:rPr lang="en-US" sz="2000" dirty="0"/>
              <a:t>Year 3                        3.0 FTE+3.0M$</a:t>
            </a:r>
          </a:p>
          <a:p>
            <a:pPr marL="609600" indent="-609600">
              <a:buFontTx/>
              <a:buNone/>
            </a:pPr>
            <a:r>
              <a:rPr lang="en-US" sz="2000" dirty="0"/>
              <a:t>Year 4                        7.0 FTE+1.2M$</a:t>
            </a:r>
          </a:p>
          <a:p>
            <a:pPr marL="609600" indent="-609600">
              <a:buFontTx/>
              <a:buNone/>
            </a:pPr>
            <a:r>
              <a:rPr lang="en-US" sz="2000" dirty="0">
                <a:solidFill>
                  <a:srgbClr val="E73F0B"/>
                </a:solidFill>
              </a:rPr>
              <a:t>Total                                                                 23.2 FTE+5.8M$</a:t>
            </a:r>
            <a:r>
              <a:rPr lang="en-US" sz="2000" dirty="0"/>
              <a:t>     </a:t>
            </a:r>
          </a:p>
        </p:txBody>
      </p:sp>
      <p:sp>
        <p:nvSpPr>
          <p:cNvPr id="159748" name="Text Box 4"/>
          <p:cNvSpPr txBox="1">
            <a:spLocks noChangeArrowheads="1"/>
          </p:cNvSpPr>
          <p:nvPr/>
        </p:nvSpPr>
        <p:spPr bwMode="auto">
          <a:xfrm>
            <a:off x="2743200" y="5715000"/>
            <a:ext cx="3505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>
                <a:solidFill>
                  <a:srgbClr val="2306D4"/>
                </a:solidFill>
              </a:rPr>
              <a:t>Estimated by A.V. </a:t>
            </a:r>
            <a:r>
              <a:rPr lang="en-US" dirty="0" err="1">
                <a:solidFill>
                  <a:srgbClr val="2306D4"/>
                </a:solidFill>
              </a:rPr>
              <a:t>Zlobin</a:t>
            </a:r>
            <a:endParaRPr lang="en-US" dirty="0">
              <a:solidFill>
                <a:srgbClr val="2306D4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77000"/>
            <a:ext cx="2209800" cy="381000"/>
          </a:xfrm>
        </p:spPr>
        <p:txBody>
          <a:bodyPr/>
          <a:lstStyle/>
          <a:p>
            <a:r>
              <a:rPr lang="en-US" smtClean="0"/>
              <a:t>AAC Feb. 4, 2009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B8C1-0DEB-49B9-BD15-17ABFCF4DA9E}" type="slidenum">
              <a:rPr lang="en-US"/>
              <a:pPr/>
              <a:t>16</a:t>
            </a:fld>
            <a:r>
              <a:rPr lang="en-US"/>
              <a:t>    </a:t>
            </a:r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/>
              <a:t>Summary</a:t>
            </a: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899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/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0" y="990600"/>
            <a:ext cx="9144000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The main goal of this project is to build Long Helical Solenoid.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Base line design should be proved by 4-coil models.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Models will be based  on NbTi  and Nb3Sn technology.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Find technical decisions acceptable also for long solenoids.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Investigate electrical insulations capable withstand HS winding process and  650 </a:t>
            </a:r>
            <a:r>
              <a:rPr lang="en-US" sz="2200" b="1">
                <a:solidFill>
                  <a:srgbClr val="2306D4"/>
                </a:solidFill>
                <a:cs typeface="Tahoma" pitchFamily="34" charset="0"/>
              </a:rPr>
              <a:t>°</a:t>
            </a:r>
            <a:r>
              <a:rPr lang="en-US" sz="2200" b="1">
                <a:solidFill>
                  <a:srgbClr val="2306D4"/>
                </a:solidFill>
              </a:rPr>
              <a:t>C reaction temperature.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Investigate epoxy vacuum impregnation for HS.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Investigate magnetic and mechanical HS performance.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Investigate HS quench protection.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200" b="1">
                <a:solidFill>
                  <a:srgbClr val="2306D4"/>
                </a:solidFill>
              </a:rPr>
              <a:t> Design MANX magnet system.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4A4F-A238-443B-BA95-B116025DF7DC}" type="slidenum">
              <a:rPr lang="en-US"/>
              <a:pPr/>
              <a:t>2</a:t>
            </a:fld>
            <a:r>
              <a:rPr lang="en-US"/>
              <a:t>    </a:t>
            </a:r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Outline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Helical Solenoid for MANX</a:t>
            </a:r>
          </a:p>
          <a:p>
            <a:r>
              <a:rPr lang="en-US" dirty="0">
                <a:solidFill>
                  <a:srgbClr val="0070C0"/>
                </a:solidFill>
              </a:rPr>
              <a:t>HS possible applications</a:t>
            </a:r>
          </a:p>
          <a:p>
            <a:r>
              <a:rPr lang="en-US" dirty="0">
                <a:solidFill>
                  <a:srgbClr val="0070C0"/>
                </a:solidFill>
              </a:rPr>
              <a:t>Long HS mechanical concept</a:t>
            </a:r>
          </a:p>
          <a:p>
            <a:r>
              <a:rPr lang="en-US" dirty="0">
                <a:solidFill>
                  <a:srgbClr val="0070C0"/>
                </a:solidFill>
              </a:rPr>
              <a:t>HS 4-Coils model </a:t>
            </a:r>
          </a:p>
          <a:p>
            <a:r>
              <a:rPr lang="en-US" dirty="0">
                <a:solidFill>
                  <a:srgbClr val="0070C0"/>
                </a:solidFill>
              </a:rPr>
              <a:t>HS </a:t>
            </a:r>
            <a:r>
              <a:rPr lang="en-US" dirty="0" err="1">
                <a:solidFill>
                  <a:srgbClr val="0070C0"/>
                </a:solidFill>
              </a:rPr>
              <a:t>NbTi</a:t>
            </a:r>
            <a:r>
              <a:rPr lang="en-US" dirty="0">
                <a:solidFill>
                  <a:srgbClr val="0070C0"/>
                </a:solidFill>
              </a:rPr>
              <a:t> and Nb3Sn models</a:t>
            </a:r>
          </a:p>
          <a:p>
            <a:r>
              <a:rPr lang="en-US" dirty="0">
                <a:solidFill>
                  <a:srgbClr val="0070C0"/>
                </a:solidFill>
              </a:rPr>
              <a:t>Short model plan and schedule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DF7F7-DD14-4567-9039-A2CEE5D6EDF3}" type="slidenum">
              <a:rPr lang="en-US"/>
              <a:pPr/>
              <a:t>3</a:t>
            </a:fld>
            <a:r>
              <a:rPr lang="en-US"/>
              <a:t>    </a:t>
            </a: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/>
              <a:t>Helical Cooling Channel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457200" indent="-457200">
              <a:lnSpc>
                <a:spcPct val="80000"/>
              </a:lnSpc>
            </a:pPr>
            <a:r>
              <a:rPr lang="en-US" sz="2400"/>
              <a:t>A helical cooling channel has been proposed to quickly reduce the six-dimensional phase space of muon beams for muon colliders, neutrino factories, and intense muon sources. </a:t>
            </a:r>
          </a:p>
          <a:p>
            <a:pPr marL="457200" indent="-457200">
              <a:lnSpc>
                <a:spcPct val="80000"/>
              </a:lnSpc>
            </a:pPr>
            <a:r>
              <a:rPr lang="en-US" sz="2400"/>
              <a:t>A novel superconducting magnet system for a muon beam cooling experiment is being developt at Fermilab.</a:t>
            </a:r>
          </a:p>
          <a:p>
            <a:pPr marL="457200" indent="-457200">
              <a:lnSpc>
                <a:spcPct val="80000"/>
              </a:lnSpc>
            </a:pPr>
            <a:r>
              <a:rPr lang="en-US" sz="2400"/>
              <a:t>The inner volume of the cooling channel is filled with liquid helium where passing muon beam can be decelerated and cooled in a process of ionization energy loss. </a:t>
            </a:r>
          </a:p>
          <a:p>
            <a:pPr marL="457200" indent="-457200">
              <a:lnSpc>
                <a:spcPct val="80000"/>
              </a:lnSpc>
            </a:pPr>
            <a:r>
              <a:rPr lang="en-US" sz="2400"/>
              <a:t>The magnet parameters are optimized to match the momentum of the beam as it slows down. </a:t>
            </a:r>
          </a:p>
          <a:p>
            <a:pPr marL="457200" indent="-457200">
              <a:lnSpc>
                <a:spcPct val="80000"/>
              </a:lnSpc>
            </a:pPr>
            <a:r>
              <a:rPr lang="en-US" sz="2400"/>
              <a:t>The results of 3D magnetic and mechanical analysis, and fabrication considerations are discussed.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AAC Feb. 4, 2009</a:t>
            </a:r>
            <a:endParaRPr lang="en-US" dirty="0"/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F753-2925-4684-A973-2006A51B3120}" type="slidenum">
              <a:rPr lang="en-US"/>
              <a:pPr/>
              <a:t>4</a:t>
            </a:fld>
            <a:r>
              <a:rPr lang="en-US"/>
              <a:t>    </a:t>
            </a: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685800"/>
          </a:xfrm>
        </p:spPr>
        <p:txBody>
          <a:bodyPr/>
          <a:lstStyle/>
          <a:p>
            <a:pPr algn="ctr"/>
            <a:r>
              <a:rPr lang="en-US" sz="3600"/>
              <a:t>Helical Solenoid  Applications</a:t>
            </a:r>
          </a:p>
        </p:txBody>
      </p:sp>
      <p:sp>
        <p:nvSpPr>
          <p:cNvPr id="142339" name="plant"/>
          <p:cNvSpPr>
            <a:spLocks noEditPoints="1" noChangeArrowheads="1"/>
          </p:cNvSpPr>
          <p:nvPr/>
        </p:nvSpPr>
        <p:spPr bwMode="auto">
          <a:xfrm>
            <a:off x="3657600" y="2514600"/>
            <a:ext cx="2057400" cy="19050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2340" name="PubOvalCallout"/>
          <p:cNvSpPr>
            <a:spLocks noEditPoints="1" noChangeArrowheads="1"/>
          </p:cNvSpPr>
          <p:nvPr/>
        </p:nvSpPr>
        <p:spPr bwMode="auto">
          <a:xfrm rot="9495546">
            <a:off x="4267200" y="4343400"/>
            <a:ext cx="1371600" cy="16764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2341" name="PubOvalCallout"/>
          <p:cNvSpPr>
            <a:spLocks noEditPoints="1" noChangeArrowheads="1"/>
          </p:cNvSpPr>
          <p:nvPr/>
        </p:nvSpPr>
        <p:spPr bwMode="auto">
          <a:xfrm>
            <a:off x="4191000" y="838200"/>
            <a:ext cx="1447800" cy="16764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2342" name="Text Box 6"/>
          <p:cNvSpPr txBox="1">
            <a:spLocks noChangeArrowheads="1"/>
          </p:cNvSpPr>
          <p:nvPr/>
        </p:nvSpPr>
        <p:spPr bwMode="auto">
          <a:xfrm>
            <a:off x="4419600" y="33528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>
                <a:solidFill>
                  <a:srgbClr val="CC3300"/>
                </a:solidFill>
              </a:rPr>
              <a:t>HS</a:t>
            </a:r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4191000" y="990600"/>
            <a:ext cx="16764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 dirty="0">
                <a:solidFill>
                  <a:srgbClr val="990033"/>
                </a:solidFill>
              </a:rPr>
              <a:t>Mu2e TS</a:t>
            </a:r>
          </a:p>
          <a:p>
            <a:pPr algn="l">
              <a:spcBef>
                <a:spcPct val="50000"/>
              </a:spcBef>
            </a:pPr>
            <a:r>
              <a:rPr lang="en-US" b="1" dirty="0">
                <a:solidFill>
                  <a:srgbClr val="990033"/>
                </a:solidFill>
              </a:rPr>
              <a:t>Technology</a:t>
            </a:r>
          </a:p>
        </p:txBody>
      </p:sp>
      <p:sp>
        <p:nvSpPr>
          <p:cNvPr id="142344" name="PubOvalCallout"/>
          <p:cNvSpPr>
            <a:spLocks noEditPoints="1" noChangeArrowheads="1"/>
          </p:cNvSpPr>
          <p:nvPr/>
        </p:nvSpPr>
        <p:spPr bwMode="auto">
          <a:xfrm rot="-2350046">
            <a:off x="2378075" y="1114425"/>
            <a:ext cx="1447800" cy="2017713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FFCC99"/>
          </a:solidFill>
          <a:ln w="9525">
            <a:solidFill>
              <a:srgbClr val="1C1C1C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l"/>
            <a:endParaRPr lang="en-US">
              <a:solidFill>
                <a:srgbClr val="24486C"/>
              </a:solidFill>
            </a:endParaRPr>
          </a:p>
        </p:txBody>
      </p:sp>
      <p:sp>
        <p:nvSpPr>
          <p:cNvPr id="142345" name="Text Box 9"/>
          <p:cNvSpPr txBox="1">
            <a:spLocks noChangeArrowheads="1"/>
          </p:cNvSpPr>
          <p:nvPr/>
        </p:nvSpPr>
        <p:spPr bwMode="auto">
          <a:xfrm>
            <a:off x="2209800" y="1600200"/>
            <a:ext cx="1752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 b="1">
                <a:solidFill>
                  <a:srgbClr val="990033"/>
                </a:solidFill>
              </a:rPr>
              <a:t>Project-X</a:t>
            </a:r>
          </a:p>
          <a:p>
            <a:pPr algn="l">
              <a:spcBef>
                <a:spcPct val="50000"/>
              </a:spcBef>
            </a:pPr>
            <a:r>
              <a:rPr lang="en-US" sz="1600" b="1">
                <a:solidFill>
                  <a:srgbClr val="990033"/>
                </a:solidFill>
              </a:rPr>
              <a:t>Mu2e +HS</a:t>
            </a:r>
          </a:p>
        </p:txBody>
      </p:sp>
      <p:sp>
        <p:nvSpPr>
          <p:cNvPr id="142346" name="PubOvalCallout"/>
          <p:cNvSpPr>
            <a:spLocks noEditPoints="1" noChangeArrowheads="1"/>
          </p:cNvSpPr>
          <p:nvPr/>
        </p:nvSpPr>
        <p:spPr bwMode="auto">
          <a:xfrm rot="3313230">
            <a:off x="5715000" y="2133600"/>
            <a:ext cx="1371600" cy="16764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2347" name="Text Box 11"/>
          <p:cNvSpPr txBox="1">
            <a:spLocks noChangeArrowheads="1"/>
          </p:cNvSpPr>
          <p:nvPr/>
        </p:nvSpPr>
        <p:spPr bwMode="auto">
          <a:xfrm>
            <a:off x="6096000" y="2438400"/>
            <a:ext cx="1371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990033"/>
                </a:solidFill>
              </a:rPr>
              <a:t>Muon Collider Cooling</a:t>
            </a:r>
          </a:p>
        </p:txBody>
      </p:sp>
      <p:sp>
        <p:nvSpPr>
          <p:cNvPr id="142348" name="PubOvalCallout"/>
          <p:cNvSpPr>
            <a:spLocks noEditPoints="1" noChangeArrowheads="1"/>
          </p:cNvSpPr>
          <p:nvPr/>
        </p:nvSpPr>
        <p:spPr bwMode="auto">
          <a:xfrm rot="-4910353">
            <a:off x="2133600" y="2667000"/>
            <a:ext cx="1371600" cy="16764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2349" name="PubOvalCallout"/>
          <p:cNvSpPr>
            <a:spLocks noEditPoints="1" noChangeArrowheads="1"/>
          </p:cNvSpPr>
          <p:nvPr/>
        </p:nvSpPr>
        <p:spPr bwMode="auto">
          <a:xfrm rot="14262472">
            <a:off x="2667000" y="3962400"/>
            <a:ext cx="1371600" cy="16764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2350" name="PubOvalCallout"/>
          <p:cNvSpPr>
            <a:spLocks noEditPoints="1" noChangeArrowheads="1"/>
          </p:cNvSpPr>
          <p:nvPr/>
        </p:nvSpPr>
        <p:spPr bwMode="auto">
          <a:xfrm rot="6263145">
            <a:off x="5791200" y="3505200"/>
            <a:ext cx="1371600" cy="16764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2351" name="Text Box 15"/>
          <p:cNvSpPr txBox="1">
            <a:spLocks noChangeArrowheads="1"/>
          </p:cNvSpPr>
          <p:nvPr/>
        </p:nvSpPr>
        <p:spPr bwMode="auto">
          <a:xfrm>
            <a:off x="2057400" y="3200400"/>
            <a:ext cx="106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990033"/>
                </a:solidFill>
              </a:rPr>
              <a:t>MICE+MANX</a:t>
            </a:r>
          </a:p>
        </p:txBody>
      </p:sp>
      <p:sp>
        <p:nvSpPr>
          <p:cNvPr id="142352" name="Text Box 16"/>
          <p:cNvSpPr txBox="1">
            <a:spLocks noChangeArrowheads="1"/>
          </p:cNvSpPr>
          <p:nvPr/>
        </p:nvSpPr>
        <p:spPr bwMode="auto">
          <a:xfrm>
            <a:off x="6096000" y="41910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>
                <a:solidFill>
                  <a:srgbClr val="990033"/>
                </a:solidFill>
              </a:rPr>
              <a:t>RF+HS</a:t>
            </a:r>
          </a:p>
        </p:txBody>
      </p:sp>
      <p:sp>
        <p:nvSpPr>
          <p:cNvPr id="142353" name="Text Box 17"/>
          <p:cNvSpPr txBox="1">
            <a:spLocks noChangeArrowheads="1"/>
          </p:cNvSpPr>
          <p:nvPr/>
        </p:nvSpPr>
        <p:spPr bwMode="auto">
          <a:xfrm>
            <a:off x="2743200" y="4267200"/>
            <a:ext cx="13716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 b="1">
                <a:solidFill>
                  <a:srgbClr val="990033"/>
                </a:solidFill>
              </a:rPr>
              <a:t>NbTi &amp; Nb3Sn </a:t>
            </a:r>
          </a:p>
          <a:p>
            <a:pPr algn="l">
              <a:spcBef>
                <a:spcPct val="50000"/>
              </a:spcBef>
            </a:pPr>
            <a:r>
              <a:rPr lang="en-US" sz="1600" b="1">
                <a:solidFill>
                  <a:srgbClr val="990033"/>
                </a:solidFill>
              </a:rPr>
              <a:t>4-coil models</a:t>
            </a:r>
          </a:p>
        </p:txBody>
      </p:sp>
      <p:sp>
        <p:nvSpPr>
          <p:cNvPr id="142354" name="Text Box 18"/>
          <p:cNvSpPr txBox="1">
            <a:spLocks noChangeArrowheads="1"/>
          </p:cNvSpPr>
          <p:nvPr/>
        </p:nvSpPr>
        <p:spPr bwMode="auto">
          <a:xfrm>
            <a:off x="4419600" y="5029200"/>
            <a:ext cx="12954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990033"/>
                </a:solidFill>
              </a:rPr>
              <a:t>HTS HS</a:t>
            </a:r>
          </a:p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990033"/>
                </a:solidFill>
              </a:rPr>
              <a:t>models</a:t>
            </a:r>
            <a:r>
              <a:rPr lang="en-US"/>
              <a:t> </a:t>
            </a:r>
          </a:p>
        </p:txBody>
      </p:sp>
      <p:sp>
        <p:nvSpPr>
          <p:cNvPr id="142355" name="Oval 19"/>
          <p:cNvSpPr>
            <a:spLocks noChangeArrowheads="1"/>
          </p:cNvSpPr>
          <p:nvPr/>
        </p:nvSpPr>
        <p:spPr bwMode="auto">
          <a:xfrm>
            <a:off x="7086600" y="5486400"/>
            <a:ext cx="304800" cy="304800"/>
          </a:xfrm>
          <a:prstGeom prst="ellipse">
            <a:avLst/>
          </a:prstGeom>
          <a:solidFill>
            <a:srgbClr val="FFCC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2356" name="Text Box 20"/>
          <p:cNvSpPr txBox="1">
            <a:spLocks noChangeArrowheads="1"/>
          </p:cNvSpPr>
          <p:nvPr/>
        </p:nvSpPr>
        <p:spPr bwMode="auto">
          <a:xfrm>
            <a:off x="7543800" y="54102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CC3300"/>
                </a:solidFill>
              </a:rPr>
              <a:t>Projects</a:t>
            </a:r>
          </a:p>
        </p:txBody>
      </p:sp>
      <p:sp>
        <p:nvSpPr>
          <p:cNvPr id="142357" name="Oval 21"/>
          <p:cNvSpPr>
            <a:spLocks noChangeArrowheads="1"/>
          </p:cNvSpPr>
          <p:nvPr/>
        </p:nvSpPr>
        <p:spPr bwMode="auto">
          <a:xfrm>
            <a:off x="7086600" y="5867400"/>
            <a:ext cx="304800" cy="304800"/>
          </a:xfrm>
          <a:prstGeom prst="ellipse">
            <a:avLst/>
          </a:prstGeom>
          <a:solidFill>
            <a:srgbClr val="CCCC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2358" name="Text Box 22"/>
          <p:cNvSpPr txBox="1">
            <a:spLocks noChangeArrowheads="1"/>
          </p:cNvSpPr>
          <p:nvPr/>
        </p:nvSpPr>
        <p:spPr bwMode="auto">
          <a:xfrm>
            <a:off x="7543800" y="58674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CC3300"/>
                </a:solidFill>
              </a:rPr>
              <a:t>R&amp;D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82A2-F8E3-4579-8695-E986CFF8E8D4}" type="slidenum">
              <a:rPr lang="en-US"/>
              <a:pPr/>
              <a:t>5</a:t>
            </a:fld>
            <a:r>
              <a:rPr lang="en-US"/>
              <a:t>    </a:t>
            </a:r>
          </a:p>
        </p:txBody>
      </p:sp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Helical Solenoids with 1 m Period</a:t>
            </a:r>
          </a:p>
        </p:txBody>
      </p:sp>
      <p:sp>
        <p:nvSpPr>
          <p:cNvPr id="143363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899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/>
          </a:p>
        </p:txBody>
      </p:sp>
      <p:pic>
        <p:nvPicPr>
          <p:cNvPr id="143364" name="Picture 4" descr="Fig2_061008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8200"/>
            <a:ext cx="2971800" cy="2371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365" name="Picture 5" descr="Fig4_0614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838200"/>
            <a:ext cx="3048000" cy="2354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366" name="Picture 6" descr="Fig6_0613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838200"/>
            <a:ext cx="2743200" cy="2384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367" name="Picture 7" descr="Table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505200"/>
            <a:ext cx="3962400" cy="27495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43368" name="Rectangle 8"/>
          <p:cNvSpPr>
            <a:spLocks noChangeArrowheads="1"/>
          </p:cNvSpPr>
          <p:nvPr/>
        </p:nvSpPr>
        <p:spPr bwMode="auto">
          <a:xfrm>
            <a:off x="4114800" y="3160713"/>
            <a:ext cx="4876800" cy="369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l">
              <a:buFontTx/>
              <a:buChar char="•"/>
            </a:pPr>
            <a:r>
              <a:rPr lang="en-US" sz="1600" b="1">
                <a:solidFill>
                  <a:srgbClr val="2306D4"/>
                </a:solidFill>
              </a:rPr>
              <a:t>Magnet systems based on the Helical Solenoids are capable of generating fields required for the optimal muon cooling even at short helix periods.</a:t>
            </a:r>
          </a:p>
          <a:p>
            <a:pPr algn="l">
              <a:buFontTx/>
              <a:buChar char="•"/>
            </a:pPr>
            <a:r>
              <a:rPr lang="en-US" sz="1600" b="1">
                <a:solidFill>
                  <a:srgbClr val="2306D4"/>
                </a:solidFill>
              </a:rPr>
              <a:t> Large bore straight solenoids, helical multipole windings or trapezoidal coils can be used for eliminating of the misbalance between transverse and longitudinal fields.</a:t>
            </a:r>
          </a:p>
          <a:p>
            <a:pPr algn="l">
              <a:buFontTx/>
              <a:buChar char="•"/>
            </a:pPr>
            <a:r>
              <a:rPr lang="en-US" sz="1600" b="1">
                <a:solidFill>
                  <a:srgbClr val="2306D4"/>
                </a:solidFill>
              </a:rPr>
              <a:t> Demonstration models can use helical multipole windings for greater flexibility. The final design will be more efficient with non-circular shape coils.</a:t>
            </a:r>
          </a:p>
          <a:p>
            <a:pPr algn="l">
              <a:buFontTx/>
              <a:buChar char="•"/>
            </a:pPr>
            <a:r>
              <a:rPr lang="en-US" sz="1600" b="1">
                <a:solidFill>
                  <a:srgbClr val="CC3300"/>
                </a:solidFill>
              </a:rPr>
              <a:t> The high 8.5 T - 11 T peak fields drive the design to the use of Nb3Sn superconductors.</a:t>
            </a:r>
          </a:p>
          <a:p>
            <a:r>
              <a:rPr lang="en-US"/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8860-DF4C-4E9A-BEFD-9D48F32D6017}" type="slidenum">
              <a:rPr lang="en-US"/>
              <a:pPr/>
              <a:t>6</a:t>
            </a:fld>
            <a:r>
              <a:rPr lang="en-US"/>
              <a:t>    </a:t>
            </a:r>
          </a:p>
        </p:txBody>
      </p:sp>
      <p:pic>
        <p:nvPicPr>
          <p:cNvPr id="157700" name="Picture 4" descr="Matching_0401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85800"/>
            <a:ext cx="4800600" cy="3306763"/>
          </a:xfrm>
          <a:prstGeom prst="rect">
            <a:avLst/>
          </a:prstGeom>
          <a:noFill/>
        </p:spPr>
      </p:pic>
      <p:pic>
        <p:nvPicPr>
          <p:cNvPr id="157702" name="Picture 6" descr="Picture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62400"/>
            <a:ext cx="4800600" cy="2571750"/>
          </a:xfrm>
          <a:prstGeom prst="rect">
            <a:avLst/>
          </a:prstGeom>
          <a:noFill/>
        </p:spPr>
      </p:pic>
      <p:sp>
        <p:nvSpPr>
          <p:cNvPr id="157703" name="Rectangle 7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2800" dirty="0"/>
              <a:t>10 m &amp; 4 m MANX Helical Solenoids </a:t>
            </a:r>
          </a:p>
        </p:txBody>
      </p:sp>
      <p:sp>
        <p:nvSpPr>
          <p:cNvPr id="157704" name="Text Box 8"/>
          <p:cNvSpPr txBox="1">
            <a:spLocks noChangeArrowheads="1"/>
          </p:cNvSpPr>
          <p:nvPr/>
        </p:nvSpPr>
        <p:spPr bwMode="auto">
          <a:xfrm>
            <a:off x="4876800" y="914400"/>
            <a:ext cx="4267200" cy="575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2306D4"/>
                </a:solidFill>
              </a:rPr>
              <a:t> The MANX base line design is  a 10 m long HS with helical matching sections of 3 m long at front and far ends.</a:t>
            </a:r>
          </a:p>
          <a:p>
            <a:pPr algn="l">
              <a:spcBef>
                <a:spcPct val="50000"/>
              </a:spcBef>
            </a:pPr>
            <a:endParaRPr lang="en-US" sz="2400" b="1">
              <a:solidFill>
                <a:srgbClr val="2306D4"/>
              </a:solidFill>
            </a:endParaRP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2306D4"/>
                </a:solidFill>
              </a:rPr>
              <a:t> The 4 m HS design could be used in combination with tangential to muon helical orbit injection. This magnet system will be cheaper at least 2 times than 10 m HS.</a:t>
            </a:r>
          </a:p>
          <a:p>
            <a:pPr algn="l">
              <a:spcBef>
                <a:spcPct val="50000"/>
              </a:spcBef>
            </a:pPr>
            <a:endParaRPr lang="en-US" sz="2400" b="1">
              <a:solidFill>
                <a:srgbClr val="2306D4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332-3EE7-44F8-92CF-723DCD5C221A}" type="slidenum">
              <a:rPr lang="en-US"/>
              <a:pPr/>
              <a:t>7</a:t>
            </a:fld>
            <a:r>
              <a:rPr lang="en-US"/>
              <a:t>    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1796" name="Picture 4" descr="ASC08-1 period HS sructures with labels colorfu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8200"/>
            <a:ext cx="4800600" cy="41846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61797" name="Picture 5" descr="ASC1-1 period HS stres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838200"/>
            <a:ext cx="4267200" cy="2921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61798" name="Text Box 6"/>
          <p:cNvSpPr txBox="1">
            <a:spLocks noChangeArrowheads="1"/>
          </p:cNvSpPr>
          <p:nvPr/>
        </p:nvSpPr>
        <p:spPr bwMode="auto">
          <a:xfrm>
            <a:off x="4876800" y="3962400"/>
            <a:ext cx="4114800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b="1">
                <a:solidFill>
                  <a:srgbClr val="2306D4"/>
                </a:solidFill>
              </a:rPr>
              <a:t> Hoop Lorentz forces intercepted by stainless steel bandage rings around the coils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b="1">
                <a:solidFill>
                  <a:srgbClr val="2306D4"/>
                </a:solidFill>
              </a:rPr>
              <a:t> Transverse Lorentz forces  intercepted by support flanges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b="1">
                <a:solidFill>
                  <a:srgbClr val="2306D4"/>
                </a:solidFill>
              </a:rPr>
              <a:t> Outer LHe vessel cylinder provide mechanical rigidity to the structure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 b="1">
                <a:solidFill>
                  <a:srgbClr val="2306D4"/>
                </a:solidFill>
              </a:rPr>
              <a:t> The peak stress is ~60 MPa</a:t>
            </a:r>
            <a:r>
              <a:rPr lang="en-US"/>
              <a:t> </a:t>
            </a:r>
          </a:p>
        </p:txBody>
      </p:sp>
      <p:sp>
        <p:nvSpPr>
          <p:cNvPr id="161799" name="Rectangle 7"/>
          <p:cNvSpPr>
            <a:spLocks noChangeArrowheads="1"/>
          </p:cNvSpPr>
          <p:nvPr/>
        </p:nvSpPr>
        <p:spPr bwMode="auto">
          <a:xfrm>
            <a:off x="1143000" y="304800"/>
            <a:ext cx="746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200" dirty="0">
                <a:solidFill>
                  <a:schemeClr val="tx2"/>
                </a:solidFill>
                <a:latin typeface="Impact" pitchFamily="34" charset="0"/>
              </a:rPr>
              <a:t>Long Helical Solenoid Mechanical Concept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9B0D0-40CA-4CFF-8082-0F13A2F8DCD6}" type="slidenum">
              <a:rPr lang="en-US"/>
              <a:pPr/>
              <a:t>8</a:t>
            </a:fld>
            <a:r>
              <a:rPr lang="en-US"/>
              <a:t>    </a:t>
            </a:r>
          </a:p>
        </p:txBody>
      </p:sp>
      <p:sp>
        <p:nvSpPr>
          <p:cNvPr id="137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0"/>
            <a:ext cx="7315200" cy="685800"/>
          </a:xfrm>
        </p:spPr>
        <p:txBody>
          <a:bodyPr/>
          <a:lstStyle/>
          <a:p>
            <a:pPr algn="ctr"/>
            <a:r>
              <a:rPr lang="en-US" sz="3600" dirty="0"/>
              <a:t>Helical Solenoid for MANX</a:t>
            </a:r>
          </a:p>
        </p:txBody>
      </p:sp>
      <p:pic>
        <p:nvPicPr>
          <p:cNvPr id="137221" name="Picture 5" descr="Picture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762000"/>
            <a:ext cx="3505200" cy="2209800"/>
          </a:xfrm>
          <a:prstGeom prst="rect">
            <a:avLst/>
          </a:prstGeom>
          <a:noFill/>
        </p:spPr>
      </p:pic>
      <p:pic>
        <p:nvPicPr>
          <p:cNvPr id="137222" name="Picture 6" descr="Picture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762000"/>
            <a:ext cx="2743200" cy="1946275"/>
          </a:xfrm>
          <a:prstGeom prst="rect">
            <a:avLst/>
          </a:prstGeom>
          <a:noFill/>
        </p:spPr>
      </p:pic>
      <p:pic>
        <p:nvPicPr>
          <p:cNvPr id="137223" name="Picture 7" descr="Picture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3048000"/>
            <a:ext cx="2667000" cy="1939925"/>
          </a:xfrm>
          <a:prstGeom prst="rect">
            <a:avLst/>
          </a:prstGeom>
          <a:noFill/>
        </p:spPr>
      </p:pic>
      <p:pic>
        <p:nvPicPr>
          <p:cNvPr id="137224" name="Picture 8" descr="Picture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7600" y="762000"/>
            <a:ext cx="2743200" cy="1524000"/>
          </a:xfrm>
          <a:prstGeom prst="rect">
            <a:avLst/>
          </a:prstGeom>
          <a:noFill/>
        </p:spPr>
      </p:pic>
      <p:sp>
        <p:nvSpPr>
          <p:cNvPr id="137226" name="Text Box 10"/>
          <p:cNvSpPr txBox="1">
            <a:spLocks noChangeArrowheads="1"/>
          </p:cNvSpPr>
          <p:nvPr/>
        </p:nvSpPr>
        <p:spPr bwMode="auto">
          <a:xfrm>
            <a:off x="3962400" y="2743200"/>
            <a:ext cx="51816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buFontTx/>
              <a:buChar char="•"/>
            </a:pPr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The solenoid consists of a number of ring coils shifted in the transverse plane such that the coil centers follow the helical beam orbit. </a:t>
            </a:r>
          </a:p>
          <a:p>
            <a:pPr algn="l" eaLnBrk="1" hangingPunct="1">
              <a:buFontTx/>
              <a:buChar char="•"/>
            </a:pP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 The total current in the rings changes along the channel to obtain the longitudinal field gradients.</a:t>
            </a:r>
          </a:p>
          <a:p>
            <a:pPr algn="l" eaLnBrk="1" hangingPunct="1">
              <a:buFontTx/>
              <a:buChar char="•"/>
            </a:pP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 The magnet system has a fixed relation between all components for a given set of geometrical constraints. </a:t>
            </a:r>
          </a:p>
          <a:p>
            <a:pPr algn="l" eaLnBrk="1" hangingPunct="1">
              <a:buFontTx/>
              <a:buChar char="•"/>
            </a:pP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 Thus, to obtain the necessary cooling effect, the coil should be optimized together with the beam parameters.</a:t>
            </a:r>
            <a:r>
              <a:rPr lang="en-US" sz="1600" b="1">
                <a:latin typeface="Times New Roman" pitchFamily="18" charset="0"/>
              </a:rPr>
              <a:t> 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137227" name="Text Box 11"/>
          <p:cNvSpPr txBox="1">
            <a:spLocks noChangeArrowheads="1"/>
          </p:cNvSpPr>
          <p:nvPr/>
        </p:nvSpPr>
        <p:spPr bwMode="auto">
          <a:xfrm>
            <a:off x="0" y="5029200"/>
            <a:ext cx="4114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b="1">
                <a:solidFill>
                  <a:srgbClr val="2306D4"/>
                </a:solidFill>
                <a:latin typeface="Times New Roman" pitchFamily="18" charset="0"/>
              </a:rPr>
              <a:t>One can see that the optimum gradient for the helical solenoid is -0.8 T/m, corresponding to a period of 1.6 m.</a:t>
            </a:r>
            <a:r>
              <a:rPr lang="en-US" sz="1200" b="1">
                <a:solidFill>
                  <a:srgbClr val="CC3300"/>
                </a:solidFill>
                <a:latin typeface="Times New Roman" pitchFamily="18" charset="0"/>
              </a:rPr>
              <a:t> </a:t>
            </a:r>
            <a:endParaRPr lang="en-US" sz="120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37228" name="Oval 12"/>
          <p:cNvSpPr>
            <a:spLocks noChangeArrowheads="1"/>
          </p:cNvSpPr>
          <p:nvPr/>
        </p:nvSpPr>
        <p:spPr bwMode="auto">
          <a:xfrm>
            <a:off x="1143000" y="4191000"/>
            <a:ext cx="152400" cy="152400"/>
          </a:xfrm>
          <a:prstGeom prst="ellipse">
            <a:avLst/>
          </a:prstGeom>
          <a:solidFill>
            <a:srgbClr val="EE04CD"/>
          </a:solidFill>
          <a:ln w="9525">
            <a:solidFill>
              <a:srgbClr val="E73F0B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E73F0B"/>
              </a:solidFill>
            </a:endParaRPr>
          </a:p>
        </p:txBody>
      </p:sp>
      <p:sp>
        <p:nvSpPr>
          <p:cNvPr id="137229" name="Line 13"/>
          <p:cNvSpPr>
            <a:spLocks noChangeShapeType="1"/>
          </p:cNvSpPr>
          <p:nvPr/>
        </p:nvSpPr>
        <p:spPr bwMode="auto">
          <a:xfrm flipH="1" flipV="1">
            <a:off x="1295400" y="4343400"/>
            <a:ext cx="1371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4, 2009</a:t>
            </a: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V. Kashikhin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0A0D-5078-425B-A88D-F53A84CD2CAD}" type="slidenum">
              <a:rPr lang="en-US"/>
              <a:pPr/>
              <a:t>9</a:t>
            </a:fld>
            <a:r>
              <a:rPr lang="en-US"/>
              <a:t>    </a:t>
            </a:r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4-Coil </a:t>
            </a:r>
            <a:r>
              <a:rPr lang="en-US" sz="3600" dirty="0"/>
              <a:t>Model</a:t>
            </a:r>
          </a:p>
        </p:txBody>
      </p:sp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152400" y="914400"/>
            <a:ext cx="899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/>
          </a:p>
        </p:txBody>
      </p:sp>
      <p:pic>
        <p:nvPicPr>
          <p:cNvPr id="129029" name="Picture 5" descr="Tabl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8200"/>
            <a:ext cx="3886200" cy="29845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29031" name="Rectangle 7"/>
          <p:cNvSpPr>
            <a:spLocks noChangeArrowheads="1"/>
          </p:cNvSpPr>
          <p:nvPr/>
        </p:nvSpPr>
        <p:spPr bwMode="auto">
          <a:xfrm>
            <a:off x="3962400" y="914400"/>
            <a:ext cx="5181600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l">
              <a:buFontTx/>
              <a:buChar char="•"/>
            </a:pPr>
            <a:r>
              <a:rPr lang="en-US" sz="1200" b="1" dirty="0">
                <a:solidFill>
                  <a:srgbClr val="2306D4"/>
                </a:solidFill>
              </a:rPr>
              <a:t>Main goal is to develop the mechanical concept which could be extrapolated to the long solenoids without changing the structure.</a:t>
            </a:r>
          </a:p>
          <a:p>
            <a:pPr algn="l">
              <a:buFontTx/>
              <a:buChar char="•"/>
            </a:pPr>
            <a:r>
              <a:rPr lang="en-US" sz="1200" b="1" dirty="0">
                <a:solidFill>
                  <a:srgbClr val="2306D4"/>
                </a:solidFill>
              </a:rPr>
              <a:t>Each coil is wound from Rutherford type superconducting cable on a stainless steel bobbin.</a:t>
            </a:r>
          </a:p>
          <a:p>
            <a:pPr algn="l">
              <a:buFontTx/>
              <a:buChar char="•"/>
            </a:pPr>
            <a:r>
              <a:rPr lang="en-US" sz="1200" b="1" dirty="0">
                <a:solidFill>
                  <a:srgbClr val="2306D4"/>
                </a:solidFill>
              </a:rPr>
              <a:t>Outer stainless steel collar rings provide the coil support and intercept the radial Lorentz forces.</a:t>
            </a:r>
          </a:p>
          <a:p>
            <a:pPr algn="l">
              <a:buFontTx/>
              <a:buChar char="•"/>
            </a:pPr>
            <a:r>
              <a:rPr lang="en-US" sz="1200" b="1" dirty="0">
                <a:solidFill>
                  <a:srgbClr val="2306D4"/>
                </a:solidFill>
              </a:rPr>
              <a:t>The short model consists of four superconducting coils with support structures and end flanges.</a:t>
            </a:r>
          </a:p>
          <a:p>
            <a:pPr algn="l">
              <a:buFontTx/>
              <a:buChar char="•"/>
            </a:pPr>
            <a:r>
              <a:rPr lang="en-US" sz="1200" b="1" dirty="0">
                <a:solidFill>
                  <a:srgbClr val="2306D4"/>
                </a:solidFill>
              </a:rPr>
              <a:t>By operating at ~14 kA, it is intended to reach the fields, forces, and stresses of the long HS to verify the design concept and fabrication technology.</a:t>
            </a:r>
          </a:p>
          <a:p>
            <a:pPr algn="l">
              <a:buFontTx/>
              <a:buChar char="•"/>
            </a:pPr>
            <a:r>
              <a:rPr lang="en-US" sz="1200" b="1" dirty="0">
                <a:solidFill>
                  <a:srgbClr val="2306D4"/>
                </a:solidFill>
              </a:rPr>
              <a:t>Two ways to protect coils from the transverse motion under Lorentz forces:</a:t>
            </a:r>
          </a:p>
          <a:p>
            <a:pPr algn="l"/>
            <a:r>
              <a:rPr lang="en-US" sz="1200" b="1" dirty="0">
                <a:solidFill>
                  <a:srgbClr val="2306D4"/>
                </a:solidFill>
              </a:rPr>
              <a:t>-Weld the inner and outer support rings to each other, forming a solid mechanical structure.</a:t>
            </a:r>
          </a:p>
          <a:p>
            <a:pPr algn="l"/>
            <a:r>
              <a:rPr lang="en-US" sz="1200" b="1" dirty="0">
                <a:solidFill>
                  <a:srgbClr val="2306D4"/>
                </a:solidFill>
              </a:rPr>
              <a:t>-Machine steps on both sides of the inner and outer support rings locking the coil motion in the transverse direction.</a:t>
            </a:r>
          </a:p>
          <a:p>
            <a:r>
              <a:rPr lang="en-US" sz="1200" b="1" dirty="0">
                <a:solidFill>
                  <a:srgbClr val="2306D4"/>
                </a:solidFill>
              </a:rPr>
              <a:t> </a:t>
            </a:r>
          </a:p>
          <a:p>
            <a:r>
              <a:rPr lang="en-US" sz="1200" b="1" dirty="0">
                <a:solidFill>
                  <a:srgbClr val="2306D4"/>
                </a:solidFill>
              </a:rPr>
              <a:t> </a:t>
            </a:r>
          </a:p>
        </p:txBody>
      </p:sp>
      <p:pic>
        <p:nvPicPr>
          <p:cNvPr id="129032" name="Picture 8" descr="Design Draft Front Vie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84638"/>
            <a:ext cx="4800600" cy="22415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29033" name="Picture 9" descr="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4038600"/>
            <a:ext cx="3352800" cy="236061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99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D:\Microsoft Office\Templates\Blank Presentation.pot</Template>
  <TotalTime>38783</TotalTime>
  <Words>1313</Words>
  <Application>Microsoft PowerPoint</Application>
  <PresentationFormat>On-screen Show (4:3)</PresentationFormat>
  <Paragraphs>230</Paragraphs>
  <Slides>16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Blank Presentation</vt:lpstr>
      <vt:lpstr>3_Custom Design</vt:lpstr>
      <vt:lpstr>4_Custom Design</vt:lpstr>
      <vt:lpstr>5_Custom Design</vt:lpstr>
      <vt:lpstr>2_Custom Design</vt:lpstr>
      <vt:lpstr>1_Custom Design</vt:lpstr>
      <vt:lpstr>Custom Design</vt:lpstr>
      <vt:lpstr>Microsoft Office Excel Chart</vt:lpstr>
      <vt:lpstr>Fermilab AAC</vt:lpstr>
      <vt:lpstr>Outline</vt:lpstr>
      <vt:lpstr>Helical Cooling Channel</vt:lpstr>
      <vt:lpstr>Helical Solenoid  Applications</vt:lpstr>
      <vt:lpstr>Helical Solenoids with 1 m Period</vt:lpstr>
      <vt:lpstr>10 m &amp; 4 m MANX Helical Solenoids </vt:lpstr>
      <vt:lpstr>Slide 7</vt:lpstr>
      <vt:lpstr>Helical Solenoid for MANX</vt:lpstr>
      <vt:lpstr>4-Coil Model</vt:lpstr>
      <vt:lpstr>4-Coil Model Fabrication</vt:lpstr>
      <vt:lpstr>4-Coil Model 1  Test Results</vt:lpstr>
      <vt:lpstr>Improved NbTi 4-coil model 2</vt:lpstr>
      <vt:lpstr>Nb3Sn 4-coil model 3</vt:lpstr>
      <vt:lpstr>4-Coils Models Schedule</vt:lpstr>
      <vt:lpstr>MANX  Magnet  Cost Estimation</vt:lpstr>
      <vt:lpstr>Summary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witherel</dc:creator>
  <cp:lastModifiedBy>Rolland Johnson</cp:lastModifiedBy>
  <cp:revision>491</cp:revision>
  <cp:lastPrinted>2001-04-02T15:26:12Z</cp:lastPrinted>
  <dcterms:created xsi:type="dcterms:W3CDTF">1999-03-30T20:07:59Z</dcterms:created>
  <dcterms:modified xsi:type="dcterms:W3CDTF">2009-02-01T16:33:58Z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U:\web stuff</vt:lpwstr>
  </property>
</Properties>
</file>